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43"/>
  </p:notesMasterIdLst>
  <p:sldIdLst>
    <p:sldId id="257" r:id="rId2"/>
    <p:sldId id="258" r:id="rId3"/>
    <p:sldId id="259" r:id="rId4"/>
    <p:sldId id="41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41" r:id="rId126"/>
    <p:sldId id="442" r:id="rId127"/>
    <p:sldId id="443" r:id="rId128"/>
    <p:sldId id="444" r:id="rId129"/>
    <p:sldId id="445" r:id="rId130"/>
    <p:sldId id="446" r:id="rId131"/>
    <p:sldId id="447" r:id="rId132"/>
    <p:sldId id="448" r:id="rId133"/>
    <p:sldId id="449" r:id="rId134"/>
    <p:sldId id="450" r:id="rId135"/>
    <p:sldId id="451" r:id="rId136"/>
    <p:sldId id="407" r:id="rId137"/>
    <p:sldId id="408" r:id="rId138"/>
    <p:sldId id="409" r:id="rId139"/>
    <p:sldId id="404" r:id="rId140"/>
    <p:sldId id="405" r:id="rId141"/>
    <p:sldId id="406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608" y="-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325DF-6B21-4DFE-BB18-CA8FCA2331F3}" type="datetimeFigureOut">
              <a:rPr lang="en-US" smtClean="0"/>
              <a:t>10/8/2010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A1376-C666-46B7-83A3-227018911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3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F13FB0-DA86-4439-8E39-BA83B6883AEE}" type="slidenum">
              <a:rPr lang="en-US"/>
              <a:pPr/>
              <a:t>1</a:t>
            </a:fld>
            <a:r>
              <a:rPr lang="en-US" dirty="0"/>
              <a:t>##</a:t>
            </a:r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A572FD-6812-4464-AF31-E9632521270E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42E183B-D9FE-4A81-A524-33A6F82413A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36B1C-E011-4EEA-9A25-B0458C999A12}" type="slidenum">
              <a:rPr lang="en-US"/>
              <a:pPr/>
              <a:t>141</a:t>
            </a:fld>
            <a:r>
              <a:rPr lang="en-US"/>
              <a:t>##</a:t>
            </a:r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E3C45F-B9B6-4B31-840C-8940D0A59091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ABAB99-60AD-48D1-AFC8-C5CAE29D1943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 dirty="0"/>
              <a:t>Компоненти на </a:t>
            </a:r>
            <a:r>
              <a:rPr lang="en-US" b="1" dirty="0"/>
              <a:t>ASP.NET</a:t>
            </a:r>
            <a:endParaRPr lang="bg-BG" b="1" dirty="0"/>
          </a:p>
          <a:p>
            <a:r>
              <a:rPr lang="en-US" dirty="0"/>
              <a:t>Web Forms – </a:t>
            </a:r>
            <a:r>
              <a:rPr lang="bg-BG" dirty="0"/>
              <a:t>доставят интерфейса за </a:t>
            </a:r>
            <a:r>
              <a:rPr lang="en-US" dirty="0"/>
              <a:t>ASP.NET </a:t>
            </a:r>
            <a:r>
              <a:rPr lang="bg-BG" dirty="0"/>
              <a:t>приложение.</a:t>
            </a:r>
            <a:endParaRPr lang="en-US" dirty="0"/>
          </a:p>
          <a:p>
            <a:r>
              <a:rPr lang="en-US" dirty="0"/>
              <a:t>Code-behind – </a:t>
            </a:r>
            <a:r>
              <a:rPr lang="bg-BG" dirty="0"/>
              <a:t>асоциират се с уеб</a:t>
            </a:r>
            <a:r>
              <a:rPr lang="en-US" dirty="0"/>
              <a:t> </a:t>
            </a:r>
            <a:r>
              <a:rPr lang="bg-BG" dirty="0"/>
              <a:t>форми и съдържат </a:t>
            </a:r>
            <a:r>
              <a:rPr lang="en-US" dirty="0"/>
              <a:t>server-side </a:t>
            </a:r>
            <a:r>
              <a:rPr lang="bg-BG" dirty="0"/>
              <a:t>код.</a:t>
            </a:r>
          </a:p>
          <a:p>
            <a:r>
              <a:rPr lang="en-US" noProof="1"/>
              <a:t>Web.config</a:t>
            </a:r>
            <a:r>
              <a:rPr lang="en-US" dirty="0"/>
              <a:t> – </a:t>
            </a:r>
            <a:r>
              <a:rPr lang="bg-BG" dirty="0"/>
              <a:t>файл, съдържащ конфигурацията на </a:t>
            </a:r>
            <a:r>
              <a:rPr lang="en-US" dirty="0"/>
              <a:t>ASP.NET</a:t>
            </a:r>
            <a:r>
              <a:rPr lang="bg-BG" dirty="0"/>
              <a:t> приложението.</a:t>
            </a:r>
          </a:p>
          <a:p>
            <a:r>
              <a:rPr lang="en-US" noProof="1"/>
              <a:t>Machine.config</a:t>
            </a:r>
            <a:r>
              <a:rPr lang="en-US" dirty="0"/>
              <a:t> – </a:t>
            </a:r>
            <a:r>
              <a:rPr lang="bg-BG" dirty="0"/>
              <a:t>файл с глобални настройки за уеб</a:t>
            </a:r>
            <a:r>
              <a:rPr lang="en-US" dirty="0"/>
              <a:t> </a:t>
            </a:r>
            <a:r>
              <a:rPr lang="bg-BG" dirty="0"/>
              <a:t>сървъра.</a:t>
            </a:r>
          </a:p>
          <a:p>
            <a:r>
              <a:rPr lang="en-US" noProof="1"/>
              <a:t>Global.asax</a:t>
            </a:r>
            <a:r>
              <a:rPr lang="en-US" dirty="0"/>
              <a:t> – </a:t>
            </a:r>
            <a:r>
              <a:rPr lang="bg-BG" dirty="0"/>
              <a:t>файл, съдържащ код за прихващане на </a:t>
            </a:r>
            <a:r>
              <a:rPr lang="en-US" dirty="0"/>
              <a:t>application-level </a:t>
            </a:r>
            <a:r>
              <a:rPr lang="bg-BG" dirty="0"/>
              <a:t>събития.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856D5-7182-4326-A915-69F6FE8B91E0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051C0-000F-4777-ACF0-38C2BB968042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A0B0C-57B4-4543-A923-B75F946B1ED7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7719BC-4FE7-47CD-865B-C84F098D6C6C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700" dirty="0"/>
              <a:t>Events in the Global.asax file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following are some of the important events in the Global.asax file.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Application_Init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Application_Start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Session_Start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Application_BeginRequest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Application_EndRequest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Application_AuthenticateRequest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</a:t>
            </a:r>
            <a:r>
              <a:rPr lang="en-US" sz="700" dirty="0" err="1"/>
              <a:t>Application_Error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	Session_End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	Application_End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The purpose of these event handlers is discussed in this section below.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Application_Init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Application_Init</a:t>
            </a:r>
            <a:r>
              <a:rPr lang="en-US" sz="700" dirty="0"/>
              <a:t> event is fired when an application initializes the first time.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Application_Start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Application_Start event is fired the first time when an application starts. 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Session_Start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Session_Start event is fired the first time when a user’s session is started. This typically contains for session initialization logic code.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Application_BeginRequest</a:t>
            </a: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Application_BeginRequest</a:t>
            </a:r>
            <a:r>
              <a:rPr lang="en-US" sz="700" dirty="0"/>
              <a:t> event is fired each time a new request comes in.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Application_EndRequest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Application_EndRequest</a:t>
            </a:r>
            <a:r>
              <a:rPr lang="en-US" sz="700" dirty="0"/>
              <a:t> event is fired when the application terminates.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Application_AuthenticateRequest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Application_AuthenticateRequest</a:t>
            </a:r>
            <a:r>
              <a:rPr lang="en-US" sz="700" dirty="0"/>
              <a:t> event indicates that a request is ready to be authenticated. If you are using Forms Authentication, this event can be used to check for the user's roles and rights.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Application_Error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</a:t>
            </a:r>
            <a:r>
              <a:rPr lang="en-US" sz="700" dirty="0" err="1"/>
              <a:t>Application_Error</a:t>
            </a:r>
            <a:r>
              <a:rPr lang="en-US" sz="700" dirty="0"/>
              <a:t> event is fired when an unhandled error occurs within the application.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 err="1"/>
              <a:t>Session_EndThe</a:t>
            </a:r>
            <a:r>
              <a:rPr lang="en-US" sz="700" dirty="0"/>
              <a:t>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Session_End Event is fired whenever a single user Session ends or times out.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r>
              <a:rPr lang="en-US" sz="700" dirty="0"/>
              <a:t>Application_End </a:t>
            </a:r>
          </a:p>
          <a:p>
            <a:pPr>
              <a:lnSpc>
                <a:spcPct val="80000"/>
              </a:lnSpc>
            </a:pPr>
            <a:r>
              <a:rPr lang="en-US" sz="700" dirty="0"/>
              <a:t>The Application_End event is last event of its kind that is fired when the application ends or times out. It typically contains application cleanup logic.</a:t>
            </a:r>
            <a:endParaRPr lang="bg-BG" sz="7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CD436-1A91-4B0A-9E9C-556E2281520C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588E7D-E824-4298-8C88-5B6548120830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61EBE6-7CF0-4203-A8D7-E6E68BBBBF3B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8E7D4-EAC2-4473-92BC-F6A1115516A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363E46-FB70-4194-B8C7-5D10F72E8662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B355F-CFCC-4D98-B284-EDCA62CA60CE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C28BA9-B465-4C96-B004-665B41FAFBE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A666F0-947C-46D8-9EE6-C17814AADA9E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30A77-2E93-411E-902E-5EA754149593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509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E1411-E68F-4288-AC55-CEA0832E7EE2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7A0944-4869-4465-A363-F73F76293C62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5F6ACC-017E-4714-9067-314DEA7D5D3D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1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8A75F-5325-48E5-9C76-66D08468EE9E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084351-BFB3-4873-9511-DEB95DB83198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C1E7480-0385-456D-9EFD-33825B575947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CD8F2-E30B-489A-9D9E-9DFFE69B55B0}" type="slidenum">
              <a:rPr lang="en-US"/>
              <a:pPr/>
              <a:t>4</a:t>
            </a:fld>
            <a:r>
              <a:rPr lang="en-US"/>
              <a:t>##</a:t>
            </a: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9F2049-E932-4B9E-AD43-2737EA8CE103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36D74-2A8B-45B8-85AD-4952E04A0544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700" dirty="0"/>
              <a:t>PreInit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 се за: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Проверява свойството </a:t>
            </a:r>
            <a:r>
              <a:rPr lang="bg-BG" sz="700" b="1" dirty="0"/>
              <a:t>IsPostBack</a:t>
            </a:r>
            <a:r>
              <a:rPr lang="bg-BG" sz="700" dirty="0"/>
              <a:t> за определяне дали страницата се извиква за първи път.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Създад</a:t>
            </a:r>
            <a:r>
              <a:rPr lang="en-US" sz="700" dirty="0"/>
              <a:t>a</a:t>
            </a:r>
            <a:r>
              <a:rPr lang="bg-BG" sz="700" dirty="0"/>
              <a:t>т или пресъздад</a:t>
            </a:r>
            <a:r>
              <a:rPr lang="en-US" sz="700" dirty="0"/>
              <a:t>a</a:t>
            </a:r>
            <a:r>
              <a:rPr lang="bg-BG" sz="700" dirty="0"/>
              <a:t>т динамични контроли.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динамично master page.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Зададе Theme динамично.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Ако заявката е postback, стойностите на контролите все още не са зададени в този момент и ако им ги зададете могат да се променят в последствие. 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Случва се, след като всички контроли са инициализирани и настройките за skin-а са направени. Използвайте това събитие за инициализиране за свойства на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InitComplete</a:t>
            </a:r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го кодато имате нужда всичката инициализация да е направена.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събитие, когато имате нужда да направите някаква обработка преди събитието Load. 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След извикването на това събитие, обекта </a:t>
            </a:r>
            <a:r>
              <a:rPr lang="bg-BG" sz="700" b="1" dirty="0"/>
              <a:t>Page</a:t>
            </a:r>
            <a:r>
              <a:rPr lang="bg-BG" sz="700" dirty="0"/>
              <a:t> зарежда view state за себе си и за съдържащите се в него контроли. След което обработва данните подадени чрез инстанцията на </a:t>
            </a:r>
            <a:r>
              <a:rPr lang="bg-BG" sz="700" b="1" dirty="0"/>
              <a:t>Request</a:t>
            </a:r>
            <a:r>
              <a:rPr lang="bg-BG" sz="700" dirty="0"/>
              <a:t>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Използвайте това събитие за обща обработка (Bind controls с данни от базата и др.)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LoadComplete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Преди това събитие:</a:t>
            </a:r>
          </a:p>
          <a:p>
            <a:pPr lvl="1">
              <a:lnSpc>
                <a:spcPct val="80000"/>
              </a:lnSpc>
            </a:pPr>
            <a:r>
              <a:rPr lang="bg-BG" sz="700" b="1" dirty="0"/>
              <a:t>Page</a:t>
            </a:r>
            <a:r>
              <a:rPr lang="bg-BG" sz="700" dirty="0"/>
              <a:t> обекта извикава EnsureChildControls всеки собствен контрол и за самата страница. </a:t>
            </a:r>
            <a:endParaRPr lang="bg-BG" sz="700" b="1" dirty="0"/>
          </a:p>
          <a:p>
            <a:pPr lvl="1">
              <a:lnSpc>
                <a:spcPct val="80000"/>
              </a:lnSpc>
            </a:pPr>
            <a:r>
              <a:rPr lang="bg-BG" sz="700" dirty="0"/>
              <a:t>За всеки Data Bound контрол, чието свойство DataSourceID е зададено се извиква метода му DataBind.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Събитието </a:t>
            </a:r>
            <a:r>
              <a:rPr lang="bg-BG" sz="700" b="1" dirty="0"/>
              <a:t>PreRender</a:t>
            </a:r>
            <a:r>
              <a:rPr lang="bg-BG" sz="700" dirty="0"/>
              <a:t> се предизвиква за всеки контрол нма страницата. Използвайте го за да направите финални промени по съдържанието на контролите или страницата.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PreRenderComplete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  <a:spcBef>
                <a:spcPts val="254"/>
              </a:spcBef>
              <a:spcAft>
                <a:spcPts val="519"/>
              </a:spcAft>
            </a:pPr>
            <a:r>
              <a:rPr lang="bg-BG" sz="700" dirty="0"/>
              <a:t>Това събитие се предизвиква точно преди да се рендира съдържанието на съответната страница. Може да го използвате при нужда да направите промени след като всички данни са зададени.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SaveStateComplete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Каквито и да било промени по съдържанието на страницата или контролите на този етап се игнорират.</a:t>
            </a:r>
          </a:p>
          <a:p>
            <a:pPr>
              <a:lnSpc>
                <a:spcPct val="80000"/>
              </a:lnSpc>
            </a:pPr>
            <a:r>
              <a:rPr lang="bg-BG" sz="700" dirty="0"/>
              <a:t>Използвайте това събитие когато искате да извършите обработка, изискваща view state да бъде вече запазен, но не пражете какжио и да било промени по контролите.</a:t>
            </a:r>
          </a:p>
          <a:p>
            <a:pPr>
              <a:lnSpc>
                <a:spcPct val="80000"/>
              </a:lnSpc>
            </a:pPr>
            <a:endParaRPr lang="bg-BG" sz="700" dirty="0"/>
          </a:p>
          <a:p>
            <a:pPr>
              <a:lnSpc>
                <a:spcPct val="80000"/>
              </a:lnSpc>
            </a:pPr>
            <a:r>
              <a:rPr lang="bg-BG" sz="700" dirty="0"/>
              <a:t>Unload</a:t>
            </a:r>
          </a:p>
          <a:p>
            <a:pPr>
              <a:lnSpc>
                <a:spcPct val="80000"/>
              </a:lnSpc>
            </a:pPr>
            <a:endParaRPr lang="en-US" sz="700" dirty="0"/>
          </a:p>
          <a:p>
            <a:pPr>
              <a:lnSpc>
                <a:spcPct val="80000"/>
              </a:lnSpc>
            </a:pPr>
            <a:endParaRPr lang="bg-BG" sz="7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B70521-7658-438A-9D6D-6C25E8D705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8D6FA7-7466-44E5-84A4-AB9B40D5C297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/>
              <a:t>Какво е Уеб форма</a:t>
            </a:r>
            <a:r>
              <a:rPr lang="en-US" b="1"/>
              <a:t> </a:t>
            </a:r>
            <a:r>
              <a:rPr lang="bg-BG" b="1"/>
              <a:t>(</a:t>
            </a:r>
            <a:r>
              <a:rPr lang="en-US" b="1"/>
              <a:t>Web Form</a:t>
            </a:r>
            <a:r>
              <a:rPr lang="bg-BG" b="1"/>
              <a:t>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Уеб формата е програмируема уеб страница, която служи като потребителски интерфейс </a:t>
            </a:r>
            <a:r>
              <a:rPr lang="en-US"/>
              <a:t>(UI - user interface) </a:t>
            </a:r>
            <a:r>
              <a:rPr lang="bg-BG"/>
              <a:t>за едно </a:t>
            </a:r>
            <a:r>
              <a:rPr lang="en-US"/>
              <a:t>Microsoft ASP.NET </a:t>
            </a:r>
            <a:r>
              <a:rPr lang="bg-BG"/>
              <a:t>уеб приложение</a:t>
            </a:r>
            <a:r>
              <a:rPr lang="en-US"/>
              <a:t>. </a:t>
            </a:r>
            <a:r>
              <a:rPr lang="bg-BG"/>
              <a:t>Уеб формите съдържат </a:t>
            </a:r>
            <a:r>
              <a:rPr lang="en-US"/>
              <a:t>HTML, </a:t>
            </a:r>
            <a:r>
              <a:rPr lang="bg-BG"/>
              <a:t>код</a:t>
            </a:r>
            <a:r>
              <a:rPr lang="en-US"/>
              <a:t> </a:t>
            </a:r>
            <a:r>
              <a:rPr lang="bg-BG"/>
              <a:t>и контроли, които се изпълняват на уеб сървъра, който най-често е </a:t>
            </a:r>
            <a:r>
              <a:rPr lang="en-US"/>
              <a:t>Microsoft Internet Information Server (IIS)</a:t>
            </a:r>
            <a:r>
              <a:rPr lang="bg-BG"/>
              <a:t>.</a:t>
            </a:r>
            <a:r>
              <a:rPr lang="en-US"/>
              <a:t> </a:t>
            </a:r>
            <a:r>
              <a:rPr lang="bg-BG"/>
              <a:t>Уеб формите показват (връщат като резултат) потребителски интерфейс</a:t>
            </a:r>
            <a:r>
              <a:rPr lang="en-US"/>
              <a:t>,</a:t>
            </a:r>
            <a:r>
              <a:rPr lang="bg-BG"/>
              <a:t> като генерират </a:t>
            </a:r>
            <a:r>
              <a:rPr lang="en-US"/>
              <a:t>HTML</a:t>
            </a:r>
            <a:r>
              <a:rPr lang="bg-BG"/>
              <a:t>, който се изпраща на браузъра на клиента</a:t>
            </a:r>
            <a:r>
              <a:rPr lang="en-US"/>
              <a:t>, </a:t>
            </a:r>
            <a:r>
              <a:rPr lang="bg-BG"/>
              <a:t>докато поддържащият код на формата и контролите остават на уеб сървъра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DBB620-B2B0-4D85-97E3-4939597EE4AE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FBDB1-B5CB-43E0-AE45-FEF8086864CF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(2)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928128-E357-4006-ADD6-B321698DC6D5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(3)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A46EDC-7D37-4CBF-83FC-C31E51B0584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(4)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Създаване на уеб форма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Функциите на уеб формата се дефинират, като се използват три нива на атрибути.</a:t>
            </a:r>
          </a:p>
          <a:p>
            <a:r>
              <a:rPr lang="bg-BG" dirty="0"/>
              <a:t>Атрибутите на </a:t>
            </a:r>
            <a:r>
              <a:rPr lang="en-US" dirty="0"/>
              <a:t>Page </a:t>
            </a:r>
            <a:r>
              <a:rPr lang="bg-BG" dirty="0"/>
              <a:t>директивата дефинират глобална функционалност, атрибутите на </a:t>
            </a:r>
            <a:r>
              <a:rPr lang="en-US" dirty="0"/>
              <a:t>body </a:t>
            </a:r>
            <a:r>
              <a:rPr lang="bg-BG" dirty="0"/>
              <a:t>тага дефинират как ще се покаже една страница, а </a:t>
            </a:r>
            <a:r>
              <a:rPr lang="en-US" dirty="0"/>
              <a:t>form</a:t>
            </a:r>
            <a:r>
              <a:rPr lang="bg-BG" dirty="0"/>
              <a:t> атрибутите дефинират как групите контроли ще се обработят.</a:t>
            </a:r>
          </a:p>
          <a:p>
            <a:r>
              <a:rPr lang="bg-BG" b="1" dirty="0"/>
              <a:t>Забележка: </a:t>
            </a:r>
            <a:r>
              <a:rPr lang="en-US" dirty="0"/>
              <a:t>Page </a:t>
            </a:r>
            <a:r>
              <a:rPr lang="bg-BG" dirty="0"/>
              <a:t>директивата е специална конструкция използвана в </a:t>
            </a:r>
            <a:r>
              <a:rPr lang="en-US" dirty="0"/>
              <a:t>ASP.NET </a:t>
            </a:r>
            <a:r>
              <a:rPr lang="bg-BG" dirty="0"/>
              <a:t>уеб формите. Въпреки че и в </a:t>
            </a:r>
            <a:r>
              <a:rPr lang="en-US" dirty="0"/>
              <a:t>HTML </a:t>
            </a:r>
            <a:r>
              <a:rPr lang="bg-BG" dirty="0"/>
              <a:t>има </a:t>
            </a:r>
            <a:r>
              <a:rPr lang="en-US" dirty="0"/>
              <a:t>&lt;body&gt; </a:t>
            </a:r>
            <a:r>
              <a:rPr lang="bg-BG" dirty="0"/>
              <a:t>и </a:t>
            </a:r>
            <a:r>
              <a:rPr lang="en-US" dirty="0"/>
              <a:t>&lt;form&gt; </a:t>
            </a:r>
            <a:r>
              <a:rPr lang="bg-BG" dirty="0"/>
              <a:t>тагове, същите (когато са записани така </a:t>
            </a:r>
            <a:r>
              <a:rPr lang="en-US" noProof="1"/>
              <a:t>&lt;body runat="server" …&gt;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noProof="1"/>
              <a:t>&lt;form runat="server" …&gt;</a:t>
            </a:r>
            <a:r>
              <a:rPr lang="en-US" dirty="0"/>
              <a:t>) </a:t>
            </a:r>
            <a:r>
              <a:rPr lang="bg-BG" dirty="0"/>
              <a:t>играят по-специална роля в </a:t>
            </a:r>
            <a:r>
              <a:rPr lang="en-US" dirty="0"/>
              <a:t>ASP.NET. </a:t>
            </a:r>
            <a:r>
              <a:rPr lang="bg-BG" dirty="0"/>
              <a:t>Всичко това е обяснено по-нататък.</a:t>
            </a:r>
          </a:p>
          <a:p>
            <a:r>
              <a:rPr lang="en-US" b="1" noProof="1"/>
              <a:t>FlowLayout: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се нагласят по ширината на прозореца на браузъра</a:t>
            </a:r>
            <a:r>
              <a:rPr lang="en-US" dirty="0"/>
              <a:t>.</a:t>
            </a:r>
            <a:endParaRPr lang="bg-BG" dirty="0"/>
          </a:p>
          <a:p>
            <a:r>
              <a:rPr lang="en-US" b="1" noProof="1"/>
              <a:t>GridLayout</a:t>
            </a:r>
            <a:r>
              <a:rPr lang="en-US" b="1" dirty="0"/>
              <a:t>:</a:t>
            </a:r>
            <a:r>
              <a:rPr lang="en-US" b="1" noProof="1"/>
              <a:t> </a:t>
            </a:r>
            <a:r>
              <a:rPr lang="en-US" dirty="0"/>
              <a:t>HTML </a:t>
            </a:r>
            <a:r>
              <a:rPr lang="bg-BG" dirty="0"/>
              <a:t>обектите</a:t>
            </a:r>
            <a:r>
              <a:rPr lang="en-US" dirty="0"/>
              <a:t> </a:t>
            </a:r>
            <a:r>
              <a:rPr lang="bg-BG" dirty="0"/>
              <a:t>са с абсолютни координати на </a:t>
            </a:r>
            <a:r>
              <a:rPr lang="en-US" dirty="0"/>
              <a:t>HTML </a:t>
            </a:r>
            <a:r>
              <a:rPr lang="bg-BG" dirty="0"/>
              <a:t>страницата. Това е стойността по подразбиране.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24C93-415D-4AE9-BBED-22BECB22FD5B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>
                <a:latin typeface="Courier New" pitchFamily="49" charset="0"/>
              </a:rPr>
              <a:t>&lt;</a:t>
            </a:r>
            <a:r>
              <a:rPr lang="en-US" b="1">
                <a:latin typeface="Courier New" pitchFamily="49" charset="0"/>
              </a:rPr>
              <a:t>form&gt;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Тагът </a:t>
            </a:r>
            <a:r>
              <a:rPr lang="en-US"/>
              <a:t>&lt;form&gt; </a:t>
            </a:r>
            <a:r>
              <a:rPr lang="bg-BG"/>
              <a:t>дефинира как контролите ще се обработят</a:t>
            </a:r>
            <a:r>
              <a:rPr lang="en-US"/>
              <a:t>. &lt;form&gt; </a:t>
            </a:r>
            <a:r>
              <a:rPr lang="bg-BG"/>
              <a:t>тагът е различен от същия таг в езика </a:t>
            </a:r>
            <a:r>
              <a:rPr lang="en-US"/>
              <a:t>HTML</a:t>
            </a:r>
            <a:r>
              <a:rPr lang="bg-BG"/>
              <a:t> – при уеб формите той се използва за дефиниране на контейнер на контроли за цялата уеб страница</a:t>
            </a:r>
            <a:r>
              <a:rPr lang="en-US"/>
              <a:t>. </a:t>
            </a:r>
            <a:r>
              <a:rPr lang="bg-BG"/>
              <a:t>На една </a:t>
            </a:r>
            <a:r>
              <a:rPr lang="en-US"/>
              <a:t>HTML </a:t>
            </a:r>
            <a:r>
              <a:rPr lang="bg-BG"/>
              <a:t>страница може да има много </a:t>
            </a:r>
            <a:r>
              <a:rPr lang="en-US"/>
              <a:t>&lt;form&gt; HTML </a:t>
            </a:r>
            <a:r>
              <a:rPr lang="bg-BG"/>
              <a:t>елементи. На една уеб форма може да има много </a:t>
            </a:r>
            <a:r>
              <a:rPr lang="en-US"/>
              <a:t>&lt;form&gt; HTML </a:t>
            </a:r>
            <a:r>
              <a:rPr lang="bg-BG"/>
              <a:t>елементи</a:t>
            </a:r>
            <a:r>
              <a:rPr lang="en-US"/>
              <a:t>, </a:t>
            </a:r>
            <a:r>
              <a:rPr lang="bg-BG"/>
              <a:t>но само една сървърна &lt;</a:t>
            </a:r>
            <a:r>
              <a:rPr lang="en-US"/>
              <a:t>form</a:t>
            </a:r>
            <a:r>
              <a:rPr lang="bg-BG"/>
              <a:t>&gt; контрола за </a:t>
            </a:r>
            <a:r>
              <a:rPr lang="en-US"/>
              <a:t>.</a:t>
            </a:r>
            <a:r>
              <a:rPr lang="en-US" noProof="1"/>
              <a:t>aspx</a:t>
            </a:r>
            <a:r>
              <a:rPr lang="en-US"/>
              <a:t> </a:t>
            </a:r>
            <a:r>
              <a:rPr lang="bg-BG"/>
              <a:t>страница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2939F-45A4-48BF-B657-A06C4B483D57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 dirty="0"/>
              <a:t>Атрибути на </a:t>
            </a:r>
            <a:r>
              <a:rPr lang="en-US" b="1" dirty="0">
                <a:latin typeface="Courier New" pitchFamily="49" charset="0"/>
              </a:rPr>
              <a:t>&lt;form&gt;</a:t>
            </a:r>
            <a:r>
              <a:rPr lang="en-US" b="1" dirty="0"/>
              <a:t> </a:t>
            </a:r>
            <a:r>
              <a:rPr lang="bg-BG" b="1" dirty="0"/>
              <a:t>тага</a:t>
            </a:r>
          </a:p>
          <a:p>
            <a:r>
              <a:rPr lang="en-US" b="1" dirty="0"/>
              <a:t>id</a:t>
            </a:r>
            <a:r>
              <a:rPr lang="bg-BG" dirty="0"/>
              <a:t>		Идентификатор на формата</a:t>
            </a:r>
          </a:p>
          <a:p>
            <a:r>
              <a:rPr lang="en-US" b="1" dirty="0"/>
              <a:t>method</a:t>
            </a:r>
            <a:r>
              <a:rPr lang="bg-BG" b="1" dirty="0"/>
              <a:t>	</a:t>
            </a:r>
            <a:r>
              <a:rPr lang="bg-BG" dirty="0"/>
              <a:t>Идентифицира метода на пращане на информация обратно до сървъра. </a:t>
            </a:r>
            <a:r>
              <a:rPr lang="en-US" b="1" dirty="0"/>
              <a:t>GET</a:t>
            </a:r>
            <a:r>
              <a:rPr lang="en-US" dirty="0"/>
              <a:t> – </a:t>
            </a:r>
            <a:r>
              <a:rPr lang="bg-BG" dirty="0"/>
              <a:t>в </a:t>
            </a:r>
            <a:r>
              <a:rPr lang="en-US" dirty="0"/>
              <a:t>URL</a:t>
            </a:r>
            <a:r>
              <a:rPr lang="bg-BG" dirty="0"/>
              <a:t>, </a:t>
            </a:r>
            <a:r>
              <a:rPr lang="en-US" b="1" dirty="0"/>
              <a:t>POST</a:t>
            </a:r>
            <a:r>
              <a:rPr lang="en-US" dirty="0"/>
              <a:t> – </a:t>
            </a:r>
            <a:r>
              <a:rPr lang="bg-BG" dirty="0"/>
              <a:t>в тялото на </a:t>
            </a:r>
            <a:r>
              <a:rPr lang="en-US" dirty="0"/>
              <a:t>HTTP </a:t>
            </a:r>
            <a:r>
              <a:rPr lang="bg-BG" dirty="0"/>
              <a:t>заявката.</a:t>
            </a:r>
          </a:p>
          <a:p>
            <a:r>
              <a:rPr lang="en-US" b="1" noProof="1"/>
              <a:t>runat</a:t>
            </a:r>
            <a:r>
              <a:rPr lang="bg-BG" b="1" dirty="0"/>
              <a:t>	</a:t>
            </a:r>
            <a:r>
              <a:rPr lang="bg-BG" dirty="0"/>
              <a:t>Указва на парсера (</a:t>
            </a:r>
            <a:r>
              <a:rPr lang="en-US" dirty="0"/>
              <a:t>parser</a:t>
            </a:r>
            <a:r>
              <a:rPr lang="bg-BG" dirty="0"/>
              <a:t>), че </a:t>
            </a:r>
            <a:r>
              <a:rPr lang="bg-BG" noProof="1"/>
              <a:t>тагът </a:t>
            </a:r>
            <a:r>
              <a:rPr lang="bg-BG" dirty="0"/>
              <a:t>не е </a:t>
            </a:r>
            <a:r>
              <a:rPr lang="en-US" dirty="0"/>
              <a:t>HTML </a:t>
            </a:r>
            <a:r>
              <a:rPr lang="bg-BG" dirty="0"/>
              <a:t>елемент, а </a:t>
            </a:r>
            <a:r>
              <a:rPr lang="en-US" dirty="0"/>
              <a:t>ASP.NET server control</a:t>
            </a:r>
            <a:endParaRPr lang="bg-BG" dirty="0"/>
          </a:p>
          <a:p>
            <a:endParaRPr lang="bg-BG" b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795F7-A657-434D-8CD6-187EDBE73769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F5C9D-5D14-4BE3-9F96-716EF98D8B10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Пример: </a:t>
            </a:r>
            <a:r>
              <a:rPr lang="en-US"/>
              <a:t>WebForm1.aspx</a:t>
            </a:r>
            <a:endParaRPr lang="bg-BG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BA8FA-D7AF-4E11-980B-9F34F984130F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ED8FCF-F8E6-4A2B-9CB4-09A461E98224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908E54-B75F-4803-8F6E-F8DEC2776E4F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(1)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Добавяне на код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Добавянето на код в </a:t>
            </a:r>
            <a:r>
              <a:rPr lang="en-US"/>
              <a:t>ASP.NET </a:t>
            </a:r>
            <a:r>
              <a:rPr lang="bg-BG"/>
              <a:t>уеб</a:t>
            </a:r>
            <a:r>
              <a:rPr lang="en-US"/>
              <a:t> </a:t>
            </a:r>
            <a:r>
              <a:rPr lang="bg-BG"/>
              <a:t>форма ви дава възможност да предоставите функционалността, от която потребителят се нуждае.</a:t>
            </a:r>
            <a:r>
              <a:rPr lang="en-US"/>
              <a:t> </a:t>
            </a:r>
            <a:r>
              <a:rPr lang="bg-BG"/>
              <a:t>Без код вашето уеб приложение няма да прави нищо освен да изглежда добре.</a:t>
            </a:r>
          </a:p>
          <a:p>
            <a:endParaRPr lang="bg-BG"/>
          </a:p>
          <a:p>
            <a:r>
              <a:rPr lang="bg-BG"/>
              <a:t>Добавянето на код в</a:t>
            </a:r>
            <a:r>
              <a:rPr lang="en-US"/>
              <a:t> </a:t>
            </a:r>
            <a:r>
              <a:rPr lang="bg-BG"/>
              <a:t>уеб форма става по един от три начина</a:t>
            </a:r>
            <a:r>
              <a:rPr lang="en-US"/>
              <a:t>:</a:t>
            </a:r>
          </a:p>
          <a:p>
            <a:r>
              <a:rPr lang="en-US"/>
              <a:t>Mixed code method – </a:t>
            </a:r>
            <a:r>
              <a:rPr lang="bg-BG"/>
              <a:t>Кодът е в същия файл, в който е и уеб съдържанието</a:t>
            </a:r>
            <a:r>
              <a:rPr lang="en-US"/>
              <a:t>, </a:t>
            </a:r>
            <a:r>
              <a:rPr lang="bg-BG"/>
              <a:t>смесен с </a:t>
            </a:r>
            <a:r>
              <a:rPr lang="en-US"/>
              <a:t>HTML</a:t>
            </a:r>
            <a:r>
              <a:rPr lang="bg-BG"/>
              <a:t> кода</a:t>
            </a:r>
            <a:r>
              <a:rPr lang="en-US"/>
              <a:t>. </a:t>
            </a:r>
            <a:r>
              <a:rPr lang="bg-BG"/>
              <a:t>Този метод е най-непрепоръчителен, защото кодът се чете и поддържа трудно</a:t>
            </a:r>
            <a:r>
              <a:rPr lang="en-US"/>
              <a:t>.</a:t>
            </a:r>
            <a:r>
              <a:rPr lang="bg-BG"/>
              <a:t> Използвал се е при </a:t>
            </a:r>
            <a:r>
              <a:rPr lang="en-US"/>
              <a:t>ASP </a:t>
            </a:r>
            <a:r>
              <a:rPr lang="bg-BG"/>
              <a:t>приложенията.</a:t>
            </a:r>
            <a:endParaRPr lang="en-US"/>
          </a:p>
          <a:p>
            <a:r>
              <a:rPr lang="en-US"/>
              <a:t>Inline code method – </a:t>
            </a:r>
            <a:r>
              <a:rPr lang="bg-BG"/>
              <a:t>Кодът е отделен в отделна </a:t>
            </a:r>
            <a:r>
              <a:rPr lang="en-US"/>
              <a:t>SCRIPT </a:t>
            </a:r>
            <a:r>
              <a:rPr lang="bg-BG"/>
              <a:t>секция в същия файл</a:t>
            </a:r>
            <a:r>
              <a:rPr lang="en-US"/>
              <a:t>.</a:t>
            </a:r>
          </a:p>
          <a:p>
            <a:r>
              <a:rPr lang="en-US"/>
              <a:t>Code-behind method – </a:t>
            </a:r>
            <a:r>
              <a:rPr lang="bg-BG"/>
              <a:t>Кодът е в </a:t>
            </a:r>
            <a:r>
              <a:rPr lang="en-US"/>
              <a:t>code-behind </a:t>
            </a:r>
            <a:r>
              <a:rPr lang="bg-BG"/>
              <a:t>страница – отделен файл от този на </a:t>
            </a:r>
            <a:r>
              <a:rPr lang="en-US"/>
              <a:t>HTML </a:t>
            </a:r>
            <a:r>
              <a:rPr lang="bg-BG"/>
              <a:t>съдържанието</a:t>
            </a:r>
            <a:r>
              <a:rPr lang="en-US"/>
              <a:t>. </a:t>
            </a:r>
            <a:r>
              <a:rPr lang="bg-BG"/>
              <a:t>Когато използвате </a:t>
            </a:r>
            <a:r>
              <a:rPr lang="en-US"/>
              <a:t>Visual Studio.NET, </a:t>
            </a:r>
            <a:r>
              <a:rPr lang="bg-BG"/>
              <a:t>това е методът по подразбиране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97FE0-34CE-4384-8F47-B1A7EB5255B4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(2)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Добавяне на код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Добавянето на код в </a:t>
            </a:r>
            <a:r>
              <a:rPr lang="en-US"/>
              <a:t>ASP.NET </a:t>
            </a:r>
            <a:r>
              <a:rPr lang="bg-BG"/>
              <a:t>уеб</a:t>
            </a:r>
            <a:r>
              <a:rPr lang="en-US"/>
              <a:t> </a:t>
            </a:r>
            <a:r>
              <a:rPr lang="bg-BG"/>
              <a:t>форма ви дава възможност да предоставите функционалността, от която потребителят се нуждае.</a:t>
            </a:r>
            <a:r>
              <a:rPr lang="en-US"/>
              <a:t> </a:t>
            </a:r>
            <a:r>
              <a:rPr lang="bg-BG"/>
              <a:t>Без код вашето уеб приложение няма да прави нищо освен да изглежда добре.</a:t>
            </a:r>
          </a:p>
          <a:p>
            <a:endParaRPr lang="bg-BG"/>
          </a:p>
          <a:p>
            <a:r>
              <a:rPr lang="bg-BG"/>
              <a:t>Добавянето на код в</a:t>
            </a:r>
            <a:r>
              <a:rPr lang="en-US"/>
              <a:t> </a:t>
            </a:r>
            <a:r>
              <a:rPr lang="bg-BG"/>
              <a:t>уеб форма става по един от три начина</a:t>
            </a:r>
            <a:r>
              <a:rPr lang="en-US"/>
              <a:t>:</a:t>
            </a:r>
          </a:p>
          <a:p>
            <a:r>
              <a:rPr lang="en-US"/>
              <a:t>Mixed code method – </a:t>
            </a:r>
            <a:r>
              <a:rPr lang="bg-BG"/>
              <a:t>Кодът е в същия файл, в който е и уеб съдържанието</a:t>
            </a:r>
            <a:r>
              <a:rPr lang="en-US"/>
              <a:t>, </a:t>
            </a:r>
            <a:r>
              <a:rPr lang="bg-BG"/>
              <a:t>смесен с </a:t>
            </a:r>
            <a:r>
              <a:rPr lang="en-US"/>
              <a:t>HTML</a:t>
            </a:r>
            <a:r>
              <a:rPr lang="bg-BG"/>
              <a:t> кода</a:t>
            </a:r>
            <a:r>
              <a:rPr lang="en-US"/>
              <a:t>. </a:t>
            </a:r>
            <a:r>
              <a:rPr lang="bg-BG"/>
              <a:t>Този метод е най-непрепоръчителен, защото кодът се чете и поддържа трудно</a:t>
            </a:r>
            <a:r>
              <a:rPr lang="en-US"/>
              <a:t>.</a:t>
            </a:r>
            <a:r>
              <a:rPr lang="bg-BG"/>
              <a:t> Използвал се е при </a:t>
            </a:r>
            <a:r>
              <a:rPr lang="en-US"/>
              <a:t>ASP </a:t>
            </a:r>
            <a:r>
              <a:rPr lang="bg-BG"/>
              <a:t>приложенията.</a:t>
            </a:r>
            <a:endParaRPr lang="en-US"/>
          </a:p>
          <a:p>
            <a:r>
              <a:rPr lang="en-US"/>
              <a:t>Inline code method – </a:t>
            </a:r>
            <a:r>
              <a:rPr lang="bg-BG"/>
              <a:t>Кодът е отделен в отделна </a:t>
            </a:r>
            <a:r>
              <a:rPr lang="en-US"/>
              <a:t>SCRIPT </a:t>
            </a:r>
            <a:r>
              <a:rPr lang="bg-BG"/>
              <a:t>секция в същия файл</a:t>
            </a:r>
            <a:r>
              <a:rPr lang="en-US"/>
              <a:t>.</a:t>
            </a:r>
          </a:p>
          <a:p>
            <a:r>
              <a:rPr lang="en-US"/>
              <a:t>Code-behind method – </a:t>
            </a:r>
            <a:r>
              <a:rPr lang="bg-BG"/>
              <a:t>Кодът е в </a:t>
            </a:r>
            <a:r>
              <a:rPr lang="en-US"/>
              <a:t>code-behind </a:t>
            </a:r>
            <a:r>
              <a:rPr lang="bg-BG"/>
              <a:t>страница – отделен файл от този на </a:t>
            </a:r>
            <a:r>
              <a:rPr lang="en-US"/>
              <a:t>HTML </a:t>
            </a:r>
            <a:r>
              <a:rPr lang="bg-BG"/>
              <a:t>съдържанието</a:t>
            </a:r>
            <a:r>
              <a:rPr lang="en-US"/>
              <a:t>. </a:t>
            </a:r>
            <a:r>
              <a:rPr lang="bg-BG"/>
              <a:t>Когато използвате </a:t>
            </a:r>
            <a:r>
              <a:rPr lang="en-US"/>
              <a:t>Visual Studio .NET, </a:t>
            </a:r>
            <a:r>
              <a:rPr lang="bg-BG"/>
              <a:t>това е методът по подразбиране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79917-15D7-47C9-829D-7A9DC51664B9}" type="slidenum">
              <a:rPr lang="en-US"/>
              <a:pPr/>
              <a:t>50</a:t>
            </a:fld>
            <a:r>
              <a:rPr lang="en-US" dirty="0"/>
              <a:t>##</a:t>
            </a:r>
          </a:p>
        </p:txBody>
      </p:sp>
      <p:sp>
        <p:nvSpPr>
          <p:cNvPr id="48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(3)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Добавяне на код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Добавянето на код в </a:t>
            </a:r>
            <a:r>
              <a:rPr lang="en-US"/>
              <a:t>ASP.NET </a:t>
            </a:r>
            <a:r>
              <a:rPr lang="bg-BG"/>
              <a:t>уеб</a:t>
            </a:r>
            <a:r>
              <a:rPr lang="en-US"/>
              <a:t> </a:t>
            </a:r>
            <a:r>
              <a:rPr lang="bg-BG"/>
              <a:t>форма ви дава възможност да предоставите функционалността, от която потребителят се нуждае.</a:t>
            </a:r>
            <a:r>
              <a:rPr lang="en-US"/>
              <a:t> </a:t>
            </a:r>
            <a:r>
              <a:rPr lang="bg-BG"/>
              <a:t>Без код вашето уеб приложение няма да прави нищо освен да изглежда добре.</a:t>
            </a:r>
          </a:p>
          <a:p>
            <a:endParaRPr lang="bg-BG"/>
          </a:p>
          <a:p>
            <a:r>
              <a:rPr lang="bg-BG"/>
              <a:t>Добавянето на код в</a:t>
            </a:r>
            <a:r>
              <a:rPr lang="en-US"/>
              <a:t> </a:t>
            </a:r>
            <a:r>
              <a:rPr lang="bg-BG"/>
              <a:t>уеб форма става по един от три начина</a:t>
            </a:r>
            <a:r>
              <a:rPr lang="en-US"/>
              <a:t>:</a:t>
            </a:r>
          </a:p>
          <a:p>
            <a:r>
              <a:rPr lang="en-US"/>
              <a:t>Mixed code method – </a:t>
            </a:r>
            <a:r>
              <a:rPr lang="bg-BG"/>
              <a:t>Кодът е в същия файл, в който е и уеб съдържанието</a:t>
            </a:r>
            <a:r>
              <a:rPr lang="en-US"/>
              <a:t>, </a:t>
            </a:r>
            <a:r>
              <a:rPr lang="bg-BG"/>
              <a:t>смесен с </a:t>
            </a:r>
            <a:r>
              <a:rPr lang="en-US"/>
              <a:t>HTML</a:t>
            </a:r>
            <a:r>
              <a:rPr lang="bg-BG"/>
              <a:t> кода</a:t>
            </a:r>
            <a:r>
              <a:rPr lang="en-US"/>
              <a:t>. </a:t>
            </a:r>
            <a:r>
              <a:rPr lang="bg-BG"/>
              <a:t>Този метод е най-непрепоръчителен, защото кодът се чете и поддържа трудно</a:t>
            </a:r>
            <a:r>
              <a:rPr lang="en-US"/>
              <a:t>.</a:t>
            </a:r>
            <a:r>
              <a:rPr lang="bg-BG"/>
              <a:t> Използвал се е при </a:t>
            </a:r>
            <a:r>
              <a:rPr lang="en-US"/>
              <a:t>ASP </a:t>
            </a:r>
            <a:r>
              <a:rPr lang="bg-BG"/>
              <a:t>приложенията.</a:t>
            </a:r>
            <a:endParaRPr lang="en-US"/>
          </a:p>
          <a:p>
            <a:r>
              <a:rPr lang="en-US"/>
              <a:t>Inline code method – </a:t>
            </a:r>
            <a:r>
              <a:rPr lang="bg-BG"/>
              <a:t>Кодът е отделен в отделна </a:t>
            </a:r>
            <a:r>
              <a:rPr lang="en-US"/>
              <a:t>SCRIPT </a:t>
            </a:r>
            <a:r>
              <a:rPr lang="bg-BG"/>
              <a:t>секция в същия файл</a:t>
            </a:r>
            <a:r>
              <a:rPr lang="en-US"/>
              <a:t>.</a:t>
            </a:r>
          </a:p>
          <a:p>
            <a:r>
              <a:rPr lang="en-US"/>
              <a:t>Code-behind method – </a:t>
            </a:r>
            <a:r>
              <a:rPr lang="bg-BG"/>
              <a:t>Кодът е в </a:t>
            </a:r>
            <a:r>
              <a:rPr lang="en-US"/>
              <a:t>code-behind </a:t>
            </a:r>
            <a:r>
              <a:rPr lang="bg-BG"/>
              <a:t>страница – отделен файл от този на </a:t>
            </a:r>
            <a:r>
              <a:rPr lang="en-US"/>
              <a:t>HTML </a:t>
            </a:r>
            <a:r>
              <a:rPr lang="bg-BG"/>
              <a:t>съдържанието</a:t>
            </a:r>
            <a:r>
              <a:rPr lang="en-US"/>
              <a:t>. </a:t>
            </a:r>
            <a:r>
              <a:rPr lang="bg-BG"/>
              <a:t>Когато използвате </a:t>
            </a:r>
            <a:r>
              <a:rPr lang="en-US"/>
              <a:t>Visual Studio .NET, </a:t>
            </a:r>
            <a:r>
              <a:rPr lang="bg-BG"/>
              <a:t>това е методът по подразбиране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3726A1-BFFC-4794-A57F-FFF0C66A8191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Пример: </a:t>
            </a:r>
            <a:r>
              <a:rPr lang="en-US" b="1"/>
              <a:t>Inline code method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Когато се използва </a:t>
            </a:r>
            <a:r>
              <a:rPr lang="en-US"/>
              <a:t>inline </a:t>
            </a:r>
            <a:r>
              <a:rPr lang="bg-BG"/>
              <a:t>код</a:t>
            </a:r>
            <a:r>
              <a:rPr lang="en-US"/>
              <a:t>, HTML </a:t>
            </a:r>
            <a:r>
              <a:rPr lang="bg-BG"/>
              <a:t>кодът и </a:t>
            </a:r>
            <a:r>
              <a:rPr lang="en-US"/>
              <a:t>inline </a:t>
            </a:r>
            <a:r>
              <a:rPr lang="bg-BG"/>
              <a:t>кодът са в отделни секции на един и същ </a:t>
            </a:r>
            <a:r>
              <a:rPr lang="en-US"/>
              <a:t>.</a:t>
            </a:r>
            <a:r>
              <a:rPr lang="en-US" noProof="1"/>
              <a:t>aspx</a:t>
            </a:r>
            <a:r>
              <a:rPr lang="en-US"/>
              <a:t> </a:t>
            </a:r>
            <a:r>
              <a:rPr lang="bg-BG"/>
              <a:t>файл</a:t>
            </a:r>
            <a:r>
              <a:rPr lang="en-US"/>
              <a:t>. </a:t>
            </a:r>
            <a:r>
              <a:rPr lang="bg-BG"/>
              <a:t>Това разделение е за яснота, когато се чете страницата.</a:t>
            </a:r>
            <a:r>
              <a:rPr lang="en-US"/>
              <a:t> </a:t>
            </a:r>
            <a:r>
              <a:rPr lang="bg-BG"/>
              <a:t>Двете секции могат да се намират навсякъде по страницата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A0D6A1-B608-4A66-9594-4044F5AF2708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CAD0D8-8397-4526-9C70-0237204636AE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(1)</a:t>
            </a:r>
          </a:p>
          <a:p>
            <a:r>
              <a:rPr lang="en-US" b="1"/>
              <a:t>Code-behind</a:t>
            </a:r>
            <a:endParaRPr lang="bg-BG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/>
              <a:t>Code-behind </a:t>
            </a:r>
            <a:r>
              <a:rPr lang="bg-BG"/>
              <a:t>страницата е отделен компилиран файл, който съдържа програмната логика на страницата</a:t>
            </a:r>
            <a:r>
              <a:rPr lang="en-US"/>
              <a:t>. </a:t>
            </a:r>
            <a:r>
              <a:rPr lang="bg-BG"/>
              <a:t>Всяка уеб страница в едно уеб приложение има собствена </a:t>
            </a:r>
            <a:r>
              <a:rPr lang="en-US"/>
              <a:t>code-behind </a:t>
            </a:r>
            <a:r>
              <a:rPr lang="bg-BG"/>
              <a:t>страница</a:t>
            </a:r>
            <a:r>
              <a:rPr lang="en-US"/>
              <a:t>. </a:t>
            </a:r>
            <a:r>
              <a:rPr lang="bg-BG"/>
              <a:t>По подразбиране </a:t>
            </a:r>
            <a:r>
              <a:rPr lang="en-US"/>
              <a:t>code-behind </a:t>
            </a:r>
            <a:r>
              <a:rPr lang="bg-BG"/>
              <a:t>страницата има същото име като уеб страницата, с която е асоциирана. Разширението на файла, обаче, е </a:t>
            </a:r>
            <a:r>
              <a:rPr lang="en-US"/>
              <a:t>.</a:t>
            </a:r>
            <a:r>
              <a:rPr lang="en-US" noProof="1"/>
              <a:t>aspx.vb </a:t>
            </a:r>
            <a:r>
              <a:rPr lang="bg-BG"/>
              <a:t>или </a:t>
            </a:r>
            <a:r>
              <a:rPr lang="en-US"/>
              <a:t>.</a:t>
            </a:r>
            <a:r>
              <a:rPr lang="en-US" noProof="1"/>
              <a:t>aspx.cs</a:t>
            </a:r>
            <a:r>
              <a:rPr lang="en-US"/>
              <a:t> </a:t>
            </a:r>
            <a:r>
              <a:rPr lang="bg-BG"/>
              <a:t>в зависимост от това на какъв език е била написана </a:t>
            </a:r>
            <a:r>
              <a:rPr lang="en-US"/>
              <a:t>code-behind </a:t>
            </a:r>
            <a:r>
              <a:rPr lang="bg-BG"/>
              <a:t>страницата</a:t>
            </a:r>
            <a:r>
              <a:rPr lang="en-US"/>
              <a:t>. </a:t>
            </a:r>
            <a:r>
              <a:rPr lang="bg-BG"/>
              <a:t>Двата файла формират едно цяло, когато уеб приложението се стартира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7AAD94-4DAE-41D6-9911-A6E235ED7574}" type="slidenum">
              <a:rPr lang="en-US"/>
              <a:pPr/>
              <a:t>54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bg-BG" b="1" dirty="0"/>
              <a:t>Как работи </a:t>
            </a:r>
            <a:r>
              <a:rPr lang="en-US" b="1" dirty="0"/>
              <a:t>code-behind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За да асоциира една </a:t>
            </a:r>
            <a:r>
              <a:rPr lang="en-US" dirty="0"/>
              <a:t>.</a:t>
            </a:r>
            <a:r>
              <a:rPr lang="en-US" noProof="1"/>
              <a:t>aspx</a:t>
            </a:r>
            <a:r>
              <a:rPr lang="en-US" dirty="0"/>
              <a:t> </a:t>
            </a:r>
            <a:r>
              <a:rPr lang="bg-BG" dirty="0"/>
              <a:t>страница с нейната </a:t>
            </a:r>
            <a:r>
              <a:rPr lang="en-US" dirty="0"/>
              <a:t>code-behind </a:t>
            </a:r>
            <a:r>
              <a:rPr lang="bg-BG" dirty="0"/>
              <a:t>страница</a:t>
            </a:r>
            <a:r>
              <a:rPr lang="en-US" dirty="0"/>
              <a:t>, Visual Studio .NET </a:t>
            </a:r>
            <a:r>
              <a:rPr lang="bg-BG" dirty="0"/>
              <a:t>добавя три атрибута към </a:t>
            </a:r>
            <a:r>
              <a:rPr lang="en-US" dirty="0"/>
              <a:t>@Page </a:t>
            </a:r>
            <a:r>
              <a:rPr lang="bg-BG" dirty="0"/>
              <a:t>директивата</a:t>
            </a:r>
            <a:r>
              <a:rPr lang="en-US" dirty="0"/>
              <a:t>:</a:t>
            </a:r>
          </a:p>
          <a:p>
            <a:pPr>
              <a:buFontTx/>
              <a:buChar char="•"/>
            </a:pPr>
            <a:r>
              <a:rPr lang="en-US" dirty="0"/>
              <a:t>Inherits – </a:t>
            </a:r>
            <a:r>
              <a:rPr lang="bg-BG" dirty="0"/>
              <a:t>Позволява на </a:t>
            </a:r>
            <a:r>
              <a:rPr lang="en-US" dirty="0"/>
              <a:t>.</a:t>
            </a:r>
            <a:r>
              <a:rPr lang="af-ZA" dirty="0"/>
              <a:t>aspx</a:t>
            </a:r>
            <a:r>
              <a:rPr lang="en-US" dirty="0"/>
              <a:t> </a:t>
            </a:r>
            <a:r>
              <a:rPr lang="bg-BG" dirty="0"/>
              <a:t>страницата да наследява </a:t>
            </a:r>
            <a:r>
              <a:rPr lang="en-US" dirty="0"/>
              <a:t>code-behind </a:t>
            </a:r>
            <a:r>
              <a:rPr lang="bg-BG" dirty="0"/>
              <a:t>класа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Codebehind</a:t>
            </a:r>
            <a:r>
              <a:rPr lang="en-US" dirty="0"/>
              <a:t> – </a:t>
            </a:r>
            <a:r>
              <a:rPr lang="bg-BG" dirty="0"/>
              <a:t>Използва се вътрешно от </a:t>
            </a:r>
            <a:r>
              <a:rPr lang="en-US" dirty="0"/>
              <a:t>Visual Studio .NET,</a:t>
            </a:r>
            <a:r>
              <a:rPr lang="bg-BG" dirty="0"/>
              <a:t> за да асоциира файловете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Src</a:t>
            </a:r>
            <a:r>
              <a:rPr lang="en-US" dirty="0"/>
              <a:t> – </a:t>
            </a:r>
            <a:r>
              <a:rPr lang="bg-BG" dirty="0"/>
              <a:t>Съдържа името на </a:t>
            </a:r>
            <a:r>
              <a:rPr lang="en-US" dirty="0"/>
              <a:t>code-behind </a:t>
            </a:r>
            <a:r>
              <a:rPr lang="bg-BG" dirty="0"/>
              <a:t>страницата. Използва се, ако уеб приложението не е прекомпилирано</a:t>
            </a:r>
            <a:r>
              <a:rPr lang="en-US" dirty="0"/>
              <a:t>.</a:t>
            </a:r>
            <a:endParaRPr lang="bg-BG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C96F6-BFF1-408C-9828-FE6C2F2CFE64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08BCB-9A7D-4FC9-842F-D95F4653A39C}" type="slidenum">
              <a:rPr lang="en-US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bg-BG" b="1" dirty="0"/>
              <a:t>Как работи </a:t>
            </a:r>
            <a:r>
              <a:rPr lang="en-US" b="1" dirty="0"/>
              <a:t>code-behind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dirty="0"/>
              <a:t>За да асоциира една </a:t>
            </a:r>
            <a:r>
              <a:rPr lang="en-US" dirty="0"/>
              <a:t>.</a:t>
            </a:r>
            <a:r>
              <a:rPr lang="en-US" noProof="1"/>
              <a:t>aspx</a:t>
            </a:r>
            <a:r>
              <a:rPr lang="en-US" dirty="0"/>
              <a:t> </a:t>
            </a:r>
            <a:r>
              <a:rPr lang="bg-BG" dirty="0"/>
              <a:t>страница с нейната </a:t>
            </a:r>
            <a:r>
              <a:rPr lang="en-US" dirty="0"/>
              <a:t>code-behind </a:t>
            </a:r>
            <a:r>
              <a:rPr lang="bg-BG" dirty="0"/>
              <a:t>страница</a:t>
            </a:r>
            <a:r>
              <a:rPr lang="en-US" dirty="0"/>
              <a:t>, Visual Studio .NET </a:t>
            </a:r>
            <a:r>
              <a:rPr lang="bg-BG" dirty="0"/>
              <a:t>добавя три атрибута към </a:t>
            </a:r>
            <a:r>
              <a:rPr lang="en-US" dirty="0"/>
              <a:t>@Page </a:t>
            </a:r>
            <a:r>
              <a:rPr lang="bg-BG" dirty="0"/>
              <a:t>директивата</a:t>
            </a:r>
            <a:r>
              <a:rPr lang="en-US" dirty="0"/>
              <a:t>:</a:t>
            </a:r>
          </a:p>
          <a:p>
            <a:pPr>
              <a:buFontTx/>
              <a:buChar char="•"/>
            </a:pPr>
            <a:r>
              <a:rPr lang="en-US" dirty="0"/>
              <a:t>Inherits – </a:t>
            </a:r>
            <a:r>
              <a:rPr lang="bg-BG" dirty="0"/>
              <a:t>Позволява на </a:t>
            </a:r>
            <a:r>
              <a:rPr lang="en-US" dirty="0"/>
              <a:t>.</a:t>
            </a:r>
            <a:r>
              <a:rPr lang="af-ZA" dirty="0"/>
              <a:t>aspx</a:t>
            </a:r>
            <a:r>
              <a:rPr lang="en-US" dirty="0"/>
              <a:t> </a:t>
            </a:r>
            <a:r>
              <a:rPr lang="bg-BG" dirty="0"/>
              <a:t>страницата да наследява </a:t>
            </a:r>
            <a:r>
              <a:rPr lang="en-US" dirty="0"/>
              <a:t>code-behind </a:t>
            </a:r>
            <a:r>
              <a:rPr lang="bg-BG" dirty="0"/>
              <a:t>класа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Codebehind</a:t>
            </a:r>
            <a:r>
              <a:rPr lang="en-US" dirty="0"/>
              <a:t> – </a:t>
            </a:r>
            <a:r>
              <a:rPr lang="bg-BG" dirty="0"/>
              <a:t>Използва се вътрешно от </a:t>
            </a:r>
            <a:r>
              <a:rPr lang="en-US" dirty="0"/>
              <a:t>Visual Studio .NET,</a:t>
            </a:r>
            <a:r>
              <a:rPr lang="bg-BG" dirty="0"/>
              <a:t> за да асоциира файловете</a:t>
            </a:r>
            <a:r>
              <a:rPr lang="en-US" dirty="0"/>
              <a:t>.</a:t>
            </a:r>
          </a:p>
          <a:p>
            <a:pPr>
              <a:buFontTx/>
              <a:buChar char="•"/>
            </a:pPr>
            <a:r>
              <a:rPr lang="en-US" noProof="1"/>
              <a:t>Src</a:t>
            </a:r>
            <a:r>
              <a:rPr lang="en-US" dirty="0"/>
              <a:t> – </a:t>
            </a:r>
            <a:r>
              <a:rPr lang="bg-BG" dirty="0"/>
              <a:t>Съдържа името на </a:t>
            </a:r>
            <a:r>
              <a:rPr lang="en-US" dirty="0"/>
              <a:t>code-behind </a:t>
            </a:r>
            <a:r>
              <a:rPr lang="bg-BG" dirty="0"/>
              <a:t>страницата. Използва се, ако уеб приложението не е прекомпилирано</a:t>
            </a:r>
            <a:r>
              <a:rPr lang="en-US" dirty="0"/>
              <a:t>.</a:t>
            </a:r>
            <a:endParaRPr lang="bg-BG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31388-3339-4369-8B95-556B4F94C069}" type="slidenum">
              <a:rPr lang="en-US"/>
              <a:pPr/>
              <a:t>56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en-US" b="1" dirty="0"/>
              <a:t>JIT </a:t>
            </a:r>
            <a:r>
              <a:rPr lang="bg-BG" b="1" dirty="0"/>
              <a:t>компилация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Code-behind </a:t>
            </a:r>
            <a:r>
              <a:rPr lang="bg-BG" dirty="0"/>
              <a:t>страницата може или да бъде прекомпилирана от </a:t>
            </a:r>
            <a:r>
              <a:rPr lang="en-US" dirty="0"/>
              <a:t>Visual Studio.NET, </a:t>
            </a:r>
            <a:r>
              <a:rPr lang="bg-BG" dirty="0"/>
              <a:t>когато се компилира уеб приложение</a:t>
            </a:r>
            <a:r>
              <a:rPr lang="en-US" dirty="0"/>
              <a:t>, </a:t>
            </a:r>
            <a:r>
              <a:rPr lang="bg-BG" dirty="0"/>
              <a:t>или може да бъде </a:t>
            </a:r>
            <a:r>
              <a:rPr lang="en-US" dirty="0"/>
              <a:t>just-in-time (JIT) </a:t>
            </a:r>
            <a:r>
              <a:rPr lang="bg-BG" dirty="0"/>
              <a:t>компилирана при първата заявка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bg-BG" dirty="0"/>
              <a:t>Ако </a:t>
            </a:r>
            <a:r>
              <a:rPr lang="en-US" noProof="1"/>
              <a:t>Src</a:t>
            </a:r>
            <a:r>
              <a:rPr lang="en-US" dirty="0"/>
              <a:t> </a:t>
            </a:r>
            <a:r>
              <a:rPr lang="bg-BG" dirty="0"/>
              <a:t>атрибутът липсва от </a:t>
            </a:r>
            <a:r>
              <a:rPr lang="en-US" dirty="0"/>
              <a:t>@Page </a:t>
            </a:r>
            <a:r>
              <a:rPr lang="bg-BG" dirty="0"/>
              <a:t>директивата в </a:t>
            </a:r>
            <a:r>
              <a:rPr lang="en-US" dirty="0"/>
              <a:t>.</a:t>
            </a:r>
            <a:r>
              <a:rPr lang="en-US" noProof="1"/>
              <a:t>aspx </a:t>
            </a:r>
            <a:r>
              <a:rPr lang="bg-BG" dirty="0"/>
              <a:t>файла</a:t>
            </a:r>
            <a:r>
              <a:rPr lang="en-US" dirty="0"/>
              <a:t>, </a:t>
            </a:r>
            <a:r>
              <a:rPr lang="bg-BG" dirty="0"/>
              <a:t>страницата се компилира, когато се </a:t>
            </a:r>
            <a:r>
              <a:rPr lang="en-US" dirty="0"/>
              <a:t>build</a:t>
            </a:r>
            <a:r>
              <a:rPr lang="bg-BG" noProof="1"/>
              <a:t>-ва</a:t>
            </a:r>
            <a:r>
              <a:rPr lang="bg-BG" dirty="0"/>
              <a:t> приложението</a:t>
            </a:r>
            <a:r>
              <a:rPr lang="en-US" dirty="0"/>
              <a:t>. </a:t>
            </a:r>
            <a:r>
              <a:rPr lang="bg-BG" dirty="0"/>
              <a:t>По подразбиране </a:t>
            </a:r>
            <a:r>
              <a:rPr lang="en-US" dirty="0"/>
              <a:t>Visual Studio .NET </a:t>
            </a:r>
            <a:r>
              <a:rPr lang="bg-BG" dirty="0"/>
              <a:t>не добавя атрибута </a:t>
            </a:r>
            <a:r>
              <a:rPr lang="en-US" noProof="1"/>
              <a:t>Src</a:t>
            </a:r>
            <a:r>
              <a:rPr lang="en-US" dirty="0"/>
              <a:t>, </a:t>
            </a:r>
            <a:r>
              <a:rPr lang="bg-BG" dirty="0"/>
              <a:t>т.е. всички </a:t>
            </a:r>
            <a:r>
              <a:rPr lang="en-US" dirty="0"/>
              <a:t>code-behind </a:t>
            </a:r>
            <a:r>
              <a:rPr lang="bg-BG" dirty="0"/>
              <a:t>страници са компилирани, когато се стартира приложението</a:t>
            </a:r>
            <a:r>
              <a:rPr lang="en-US" dirty="0"/>
              <a:t>. </a:t>
            </a:r>
            <a:r>
              <a:rPr lang="bg-BG" dirty="0"/>
              <a:t>Прекомпилирането спестява забавянето при първа заявка за съответната страница. Друго удобство е това, че няма нужда сорс кодът на </a:t>
            </a:r>
            <a:r>
              <a:rPr lang="en-US" dirty="0"/>
              <a:t>code-behind </a:t>
            </a:r>
            <a:r>
              <a:rPr lang="bg-BG" dirty="0"/>
              <a:t>страниците да се разпространява до уеб сървъра.</a:t>
            </a:r>
            <a:endParaRPr lang="en-US" u="sng" dirty="0"/>
          </a:p>
          <a:p>
            <a:r>
              <a:rPr lang="bg-BG" dirty="0"/>
              <a:t>Когато се използва </a:t>
            </a:r>
            <a:r>
              <a:rPr lang="en-US" dirty="0"/>
              <a:t>JIT </a:t>
            </a:r>
            <a:r>
              <a:rPr lang="bg-BG" dirty="0"/>
              <a:t>компилация, </a:t>
            </a:r>
            <a:r>
              <a:rPr lang="en-US" dirty="0"/>
              <a:t>code-behind </a:t>
            </a:r>
            <a:r>
              <a:rPr lang="bg-BG" dirty="0"/>
              <a:t>страницата се компилира при първа заявка</a:t>
            </a:r>
            <a:r>
              <a:rPr lang="en-US" dirty="0"/>
              <a:t>. </a:t>
            </a:r>
            <a:r>
              <a:rPr lang="bg-BG" dirty="0"/>
              <a:t>Съответно първата заявка е по-бавна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A7AA8-6753-46E7-B8AA-F1485D85A84A}" type="slidenum">
              <a:rPr lang="en-US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en-US" b="1" dirty="0"/>
              <a:t>JIT </a:t>
            </a:r>
            <a:r>
              <a:rPr lang="bg-BG" b="1" dirty="0"/>
              <a:t>компилация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Code-behind </a:t>
            </a:r>
            <a:r>
              <a:rPr lang="bg-BG" dirty="0"/>
              <a:t>страницата може или да бъде прекомпилирана от </a:t>
            </a:r>
            <a:r>
              <a:rPr lang="en-US" dirty="0"/>
              <a:t>Visual Studio.NET, </a:t>
            </a:r>
            <a:r>
              <a:rPr lang="bg-BG" dirty="0"/>
              <a:t>когато се компилира уеб приложение</a:t>
            </a:r>
            <a:r>
              <a:rPr lang="en-US" dirty="0"/>
              <a:t>, </a:t>
            </a:r>
            <a:r>
              <a:rPr lang="bg-BG" dirty="0"/>
              <a:t>или може да бъде </a:t>
            </a:r>
            <a:r>
              <a:rPr lang="en-US" dirty="0"/>
              <a:t>just-in-time (JIT) </a:t>
            </a:r>
            <a:r>
              <a:rPr lang="bg-BG" dirty="0"/>
              <a:t>компилирана при първата заявка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bg-BG" dirty="0"/>
              <a:t>Ако </a:t>
            </a:r>
            <a:r>
              <a:rPr lang="en-US" noProof="1"/>
              <a:t>Src</a:t>
            </a:r>
            <a:r>
              <a:rPr lang="en-US" dirty="0"/>
              <a:t> </a:t>
            </a:r>
            <a:r>
              <a:rPr lang="bg-BG" dirty="0"/>
              <a:t>атрибутът липсва от </a:t>
            </a:r>
            <a:r>
              <a:rPr lang="en-US" dirty="0"/>
              <a:t>@Page </a:t>
            </a:r>
            <a:r>
              <a:rPr lang="bg-BG" dirty="0"/>
              <a:t>директивата в </a:t>
            </a:r>
            <a:r>
              <a:rPr lang="en-US" dirty="0"/>
              <a:t>.</a:t>
            </a:r>
            <a:r>
              <a:rPr lang="en-US" noProof="1"/>
              <a:t>aspx </a:t>
            </a:r>
            <a:r>
              <a:rPr lang="bg-BG" dirty="0"/>
              <a:t>файла</a:t>
            </a:r>
            <a:r>
              <a:rPr lang="en-US" dirty="0"/>
              <a:t>, </a:t>
            </a:r>
            <a:r>
              <a:rPr lang="bg-BG" dirty="0"/>
              <a:t>страницата се компилира, когато се </a:t>
            </a:r>
            <a:r>
              <a:rPr lang="en-US" dirty="0"/>
              <a:t>build</a:t>
            </a:r>
            <a:r>
              <a:rPr lang="bg-BG" noProof="1"/>
              <a:t>-ва</a:t>
            </a:r>
            <a:r>
              <a:rPr lang="bg-BG" dirty="0"/>
              <a:t> приложението</a:t>
            </a:r>
            <a:r>
              <a:rPr lang="en-US" dirty="0"/>
              <a:t>. </a:t>
            </a:r>
            <a:r>
              <a:rPr lang="bg-BG" dirty="0"/>
              <a:t>По подразбиране </a:t>
            </a:r>
            <a:r>
              <a:rPr lang="en-US" dirty="0"/>
              <a:t>Visual Studio .NET </a:t>
            </a:r>
            <a:r>
              <a:rPr lang="bg-BG" dirty="0"/>
              <a:t>не добавя атрибута </a:t>
            </a:r>
            <a:r>
              <a:rPr lang="en-US" noProof="1"/>
              <a:t>Src</a:t>
            </a:r>
            <a:r>
              <a:rPr lang="en-US" dirty="0"/>
              <a:t>, </a:t>
            </a:r>
            <a:r>
              <a:rPr lang="bg-BG" dirty="0"/>
              <a:t>т.е. всички </a:t>
            </a:r>
            <a:r>
              <a:rPr lang="en-US" dirty="0"/>
              <a:t>code-behind </a:t>
            </a:r>
            <a:r>
              <a:rPr lang="bg-BG" dirty="0"/>
              <a:t>страници са компилирани, когато се стартира приложението</a:t>
            </a:r>
            <a:r>
              <a:rPr lang="en-US" dirty="0"/>
              <a:t>. </a:t>
            </a:r>
            <a:r>
              <a:rPr lang="bg-BG" dirty="0"/>
              <a:t>Прекомпилирането спестява забавянето при първа заявка за съответната страница. Друго удобство е това, че няма нужда сорс кодът на </a:t>
            </a:r>
            <a:r>
              <a:rPr lang="en-US" dirty="0"/>
              <a:t>code-behind </a:t>
            </a:r>
            <a:r>
              <a:rPr lang="bg-BG" dirty="0"/>
              <a:t>страниците да се разпространява до уеб сървъра.</a:t>
            </a:r>
            <a:endParaRPr lang="en-US" u="sng" dirty="0"/>
          </a:p>
          <a:p>
            <a:r>
              <a:rPr lang="bg-BG" dirty="0"/>
              <a:t>Когато се използва </a:t>
            </a:r>
            <a:r>
              <a:rPr lang="en-US" dirty="0"/>
              <a:t>JIT </a:t>
            </a:r>
            <a:r>
              <a:rPr lang="bg-BG" dirty="0"/>
              <a:t>компилация, </a:t>
            </a:r>
            <a:r>
              <a:rPr lang="en-US" dirty="0"/>
              <a:t>code-behind </a:t>
            </a:r>
            <a:r>
              <a:rPr lang="bg-BG" dirty="0"/>
              <a:t>страницата се компилира при първа заявка</a:t>
            </a:r>
            <a:r>
              <a:rPr lang="en-US" dirty="0"/>
              <a:t>. </a:t>
            </a:r>
            <a:r>
              <a:rPr lang="bg-BG" dirty="0"/>
              <a:t>Съответно първата заявка е по-бавна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DC043-DD50-4CF2-B975-C8492AF395A2}" type="slidenum">
              <a:rPr lang="en-US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55D2F-990C-41E6-96D5-852EF3786754}" type="slidenum">
              <a:rPr lang="en-US"/>
              <a:pPr/>
              <a:t>59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Директиви</a:t>
            </a:r>
          </a:p>
          <a:p>
            <a:r>
              <a:rPr lang="bg-BG">
                <a:effectLst>
                  <a:outerShdw blurRad="38100" dist="38100" dir="2700000" algn="tl">
                    <a:srgbClr val="C0C0C0"/>
                  </a:outerShdw>
                </a:effectLst>
              </a:rPr>
              <a:t>Директивите п</a:t>
            </a:r>
            <a:r>
              <a:rPr lang="bg-BG"/>
              <a:t>редоставят възможност да се контролират много опции влияещи върху компилацията и изпълнението на </a:t>
            </a:r>
            <a:r>
              <a:rPr lang="en-US"/>
              <a:t>Web </a:t>
            </a:r>
            <a:r>
              <a:rPr lang="bg-BG"/>
              <a:t>формата</a:t>
            </a:r>
            <a:r>
              <a:rPr lang="bg-BG">
                <a:effectLst>
                  <a:outerShdw blurRad="38100" dist="38100" dir="2700000" algn="tl">
                    <a:srgbClr val="C0C0C0"/>
                  </a:outerShdw>
                </a:effectLst>
              </a:rPr>
              <a:t>. Името на всяка директива започва с “@” и заградена с &lt;% и %&gt; тагове. Директивите може да бъде поставена на всякъде в </a:t>
            </a:r>
            <a:r>
              <a:rPr lang="en-US" noProof="1">
                <a:effectLst>
                  <a:outerShdw blurRad="38100" dist="38100" dir="2700000" algn="tl">
                    <a:srgbClr val="C0C0C0"/>
                  </a:outerShdw>
                </a:effectLst>
              </a:rPr>
              <a:t>aspx</a:t>
            </a:r>
            <a:r>
              <a:rPr lang="bg-BG">
                <a:effectLst>
                  <a:outerShdw blurRad="38100" dist="38100" dir="2700000" algn="tl">
                    <a:srgbClr val="C0C0C0"/>
                  </a:outerShdw>
                </a:effectLst>
              </a:rPr>
              <a:t> файла на формата, но по принцип се поставят в началото й. Настройките и опциите към всяка директива се задават като атрибути. </a:t>
            </a:r>
          </a:p>
          <a:p>
            <a:r>
              <a:rPr lang="bg-BG"/>
              <a:t>Важни директиви</a:t>
            </a:r>
            <a:r>
              <a:rPr lang="en-US"/>
              <a:t>:</a:t>
            </a:r>
          </a:p>
          <a:p>
            <a:pPr lvl="1"/>
            <a:r>
              <a:rPr lang="en-US" b="1"/>
              <a:t>@Page</a:t>
            </a:r>
            <a:r>
              <a:rPr lang="en-US"/>
              <a:t> – </a:t>
            </a:r>
            <a:r>
              <a:rPr lang="bg-BG"/>
              <a:t>главна директива за формата</a:t>
            </a:r>
            <a:r>
              <a:rPr lang="en-US"/>
              <a:t> (</a:t>
            </a:r>
            <a:r>
              <a:rPr lang="bg-BG"/>
              <a:t>по-късно разгледана</a:t>
            </a:r>
            <a:r>
              <a:rPr lang="en-US"/>
              <a:t>)</a:t>
            </a:r>
          </a:p>
          <a:p>
            <a:pPr lvl="1"/>
            <a:r>
              <a:rPr lang="en-US" b="1"/>
              <a:t>@Import</a:t>
            </a:r>
            <a:r>
              <a:rPr lang="en-US"/>
              <a:t> – </a:t>
            </a:r>
            <a:r>
              <a:rPr lang="bg-BG"/>
              <a:t>въвежда даден </a:t>
            </a:r>
            <a:r>
              <a:rPr lang="en-US"/>
              <a:t>namespace </a:t>
            </a:r>
            <a:r>
              <a:rPr lang="bg-BG"/>
              <a:t>във формата</a:t>
            </a:r>
            <a:endParaRPr lang="en-US"/>
          </a:p>
          <a:p>
            <a:pPr lvl="1"/>
            <a:r>
              <a:rPr lang="en-US" b="1"/>
              <a:t>@Assembly</a:t>
            </a:r>
            <a:r>
              <a:rPr lang="en-US"/>
              <a:t> – </a:t>
            </a:r>
            <a:r>
              <a:rPr lang="bg-BG"/>
              <a:t>свързва асембли с формата, когато бъде компилирана</a:t>
            </a:r>
            <a:r>
              <a:rPr lang="en-US"/>
              <a:t> </a:t>
            </a:r>
          </a:p>
          <a:p>
            <a:pPr lvl="1"/>
            <a:r>
              <a:rPr lang="en-US" b="1" noProof="1"/>
              <a:t>@OutputCache</a:t>
            </a:r>
            <a:r>
              <a:rPr lang="en-US"/>
              <a:t> – </a:t>
            </a:r>
            <a:r>
              <a:rPr lang="bg-BG"/>
              <a:t>контролира способността за кеширане на формите</a:t>
            </a:r>
            <a:endParaRPr lang="en-US"/>
          </a:p>
          <a:p>
            <a:pPr lvl="1"/>
            <a:r>
              <a:rPr lang="en-US" b="1"/>
              <a:t>@Register</a:t>
            </a:r>
            <a:r>
              <a:rPr lang="en-US"/>
              <a:t> – </a:t>
            </a:r>
            <a:r>
              <a:rPr lang="bg-BG"/>
              <a:t>регистрира контрола за употреба в уеб</a:t>
            </a:r>
            <a:r>
              <a:rPr lang="en-US"/>
              <a:t> </a:t>
            </a:r>
            <a:r>
              <a:rPr lang="bg-BG"/>
              <a:t>форма</a:t>
            </a:r>
            <a:r>
              <a:rPr lang="en-US"/>
              <a:t> </a:t>
            </a:r>
          </a:p>
          <a:p>
            <a:endParaRPr lang="bg-BG" b="1"/>
          </a:p>
          <a:p>
            <a:r>
              <a:rPr lang="bg-BG" b="1"/>
              <a:t>Пример:</a:t>
            </a:r>
          </a:p>
          <a:p>
            <a:r>
              <a:rPr lang="en-US" noProof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&lt;%@ Page Language="c#" Codebehind="WebForm1.aspx.cs" Inherits="WebApplication1.WebForm1"%&gt;</a:t>
            </a:r>
            <a:endParaRPr lang="bg-BG" b="1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A9FC8-AF6A-4AB5-95A5-844A6C900736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Директивата </a:t>
            </a:r>
            <a:r>
              <a:rPr lang="en-US" b="1"/>
              <a:t>@Page</a:t>
            </a:r>
            <a:endParaRPr lang="bg-BG" b="1"/>
          </a:p>
          <a:p>
            <a:r>
              <a:rPr lang="bg-BG"/>
              <a:t>Дефинира специфични за формата </a:t>
            </a:r>
            <a:r>
              <a:rPr lang="en-US"/>
              <a:t>(.</a:t>
            </a:r>
            <a:r>
              <a:rPr lang="en-US" noProof="1"/>
              <a:t>aspx</a:t>
            </a:r>
            <a:r>
              <a:rPr lang="en-US"/>
              <a:t> file)</a:t>
            </a:r>
            <a:r>
              <a:rPr lang="bg-BG"/>
              <a:t> атрибути, използвани от парсера и компилатора на </a:t>
            </a:r>
            <a:r>
              <a:rPr lang="en-US"/>
              <a:t>ASP.NET.</a:t>
            </a:r>
          </a:p>
          <a:p>
            <a:r>
              <a:rPr lang="bg-BG"/>
              <a:t>Важни атрибути</a:t>
            </a:r>
            <a:r>
              <a:rPr lang="en-US"/>
              <a:t>: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AutoEventWireup</a:t>
            </a:r>
            <a:r>
              <a:rPr lang="bg-BG">
                <a:latin typeface="Courier New" pitchFamily="49" charset="0"/>
              </a:rPr>
              <a:t> – обяснен по-късно</a:t>
            </a:r>
            <a:endParaRPr lang="bg-BG" noProof="1">
              <a:latin typeface="Courier New" pitchFamily="49" charset="0"/>
            </a:endParaRPr>
          </a:p>
          <a:p>
            <a:pPr lvl="1"/>
            <a:r>
              <a:rPr lang="en-US" b="1">
                <a:latin typeface="Courier New" pitchFamily="49" charset="0"/>
              </a:rPr>
              <a:t>Culture</a:t>
            </a:r>
            <a:r>
              <a:rPr lang="en-US" i="1"/>
              <a:t> – </a:t>
            </a:r>
            <a:r>
              <a:rPr lang="bg-BG"/>
              <a:t>култура, която се използва при генериране на страницата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UICulture</a:t>
            </a:r>
            <a:r>
              <a:rPr lang="en-US"/>
              <a:t> – </a:t>
            </a:r>
            <a:r>
              <a:rPr lang="bg-BG"/>
              <a:t>култура, засягаща визуализацията на данните</a:t>
            </a:r>
          </a:p>
          <a:p>
            <a:pPr lvl="1"/>
            <a:r>
              <a:rPr lang="en-US" b="1">
                <a:latin typeface="Courier New" pitchFamily="49" charset="0"/>
              </a:rPr>
              <a:t>Debug</a:t>
            </a:r>
            <a:r>
              <a:rPr lang="en-US" i="1"/>
              <a:t> </a:t>
            </a:r>
            <a:r>
              <a:rPr lang="en-US"/>
              <a:t>– </a:t>
            </a:r>
            <a:r>
              <a:rPr lang="bg-BG"/>
              <a:t>дали тази страница е компилирана с </a:t>
            </a:r>
            <a:r>
              <a:rPr lang="en-US"/>
              <a:t>debug </a:t>
            </a:r>
            <a:r>
              <a:rPr lang="bg-BG"/>
              <a:t>символи 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EnableSessionState–</a:t>
            </a:r>
            <a:r>
              <a:rPr lang="bg-BG"/>
              <a:t>дали ще се поддържа сесията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EnableViewState</a:t>
            </a:r>
            <a:r>
              <a:rPr lang="en-US"/>
              <a:t> - </a:t>
            </a:r>
            <a:r>
              <a:rPr lang="bg-BG"/>
              <a:t>дали</a:t>
            </a:r>
            <a:r>
              <a:rPr lang="en-US"/>
              <a:t> </a:t>
            </a:r>
            <a:r>
              <a:rPr lang="bg-BG"/>
              <a:t>ще се използва </a:t>
            </a:r>
            <a:r>
              <a:rPr lang="en-US"/>
              <a:t>"view state"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ErrorPage</a:t>
            </a:r>
            <a:r>
              <a:rPr lang="en-US"/>
              <a:t> – </a:t>
            </a:r>
            <a:r>
              <a:rPr lang="bg-BG"/>
              <a:t>страница, към която ще се пренасочва в случай на необработено изключение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E53AE-9DF0-44E8-AEEE-A727394474F8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 b="1"/>
              <a:t>Директивата </a:t>
            </a:r>
            <a:r>
              <a:rPr lang="en-US" b="1"/>
              <a:t>@Page</a:t>
            </a:r>
            <a:endParaRPr lang="bg-BG" b="1"/>
          </a:p>
          <a:p>
            <a:r>
              <a:rPr lang="bg-BG"/>
              <a:t>Дефинира специфични за формата </a:t>
            </a:r>
            <a:r>
              <a:rPr lang="en-US"/>
              <a:t>(.</a:t>
            </a:r>
            <a:r>
              <a:rPr lang="en-US" noProof="1"/>
              <a:t>aspx</a:t>
            </a:r>
            <a:r>
              <a:rPr lang="en-US"/>
              <a:t> file)</a:t>
            </a:r>
            <a:r>
              <a:rPr lang="bg-BG"/>
              <a:t> атрибути, използвани от парсера и компилатора на </a:t>
            </a:r>
            <a:r>
              <a:rPr lang="en-US"/>
              <a:t>ASP.NET.</a:t>
            </a:r>
          </a:p>
          <a:p>
            <a:r>
              <a:rPr lang="bg-BG"/>
              <a:t>Важни атрибути</a:t>
            </a:r>
            <a:r>
              <a:rPr lang="en-US"/>
              <a:t>: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AutoEventWireup</a:t>
            </a:r>
            <a:r>
              <a:rPr lang="bg-BG">
                <a:latin typeface="Courier New" pitchFamily="49" charset="0"/>
              </a:rPr>
              <a:t> – обяснен по-късно</a:t>
            </a:r>
            <a:endParaRPr lang="bg-BG" noProof="1">
              <a:latin typeface="Courier New" pitchFamily="49" charset="0"/>
            </a:endParaRPr>
          </a:p>
          <a:p>
            <a:pPr lvl="1"/>
            <a:r>
              <a:rPr lang="en-US" b="1">
                <a:latin typeface="Courier New" pitchFamily="49" charset="0"/>
              </a:rPr>
              <a:t>Culture</a:t>
            </a:r>
            <a:r>
              <a:rPr lang="en-US" i="1"/>
              <a:t> – </a:t>
            </a:r>
            <a:r>
              <a:rPr lang="bg-BG"/>
              <a:t>култура, която се използва при генериране на страницата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UICulture</a:t>
            </a:r>
            <a:r>
              <a:rPr lang="en-US"/>
              <a:t> – </a:t>
            </a:r>
            <a:r>
              <a:rPr lang="bg-BG"/>
              <a:t>култура, засягаща визуализацията на данните</a:t>
            </a:r>
          </a:p>
          <a:p>
            <a:pPr lvl="1"/>
            <a:r>
              <a:rPr lang="en-US" b="1">
                <a:latin typeface="Courier New" pitchFamily="49" charset="0"/>
              </a:rPr>
              <a:t>Debug</a:t>
            </a:r>
            <a:r>
              <a:rPr lang="en-US" i="1"/>
              <a:t> </a:t>
            </a:r>
            <a:r>
              <a:rPr lang="en-US"/>
              <a:t>– </a:t>
            </a:r>
            <a:r>
              <a:rPr lang="bg-BG"/>
              <a:t>дали тази страница е компилирана с </a:t>
            </a:r>
            <a:r>
              <a:rPr lang="en-US"/>
              <a:t>debug </a:t>
            </a:r>
            <a:r>
              <a:rPr lang="bg-BG"/>
              <a:t>символи 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EnableSessionState–</a:t>
            </a:r>
            <a:r>
              <a:rPr lang="bg-BG"/>
              <a:t>дали ще се поддържа сесията</a:t>
            </a:r>
            <a:endParaRPr lang="en-US"/>
          </a:p>
          <a:p>
            <a:pPr lvl="1"/>
            <a:r>
              <a:rPr lang="en-US" b="1" noProof="1">
                <a:latin typeface="Courier New" pitchFamily="49" charset="0"/>
              </a:rPr>
              <a:t>EnableViewState</a:t>
            </a:r>
            <a:r>
              <a:rPr lang="en-US"/>
              <a:t> - </a:t>
            </a:r>
            <a:r>
              <a:rPr lang="bg-BG"/>
              <a:t>дали</a:t>
            </a:r>
            <a:r>
              <a:rPr lang="en-US"/>
              <a:t> </a:t>
            </a:r>
            <a:r>
              <a:rPr lang="bg-BG"/>
              <a:t>ще се използва </a:t>
            </a:r>
            <a:r>
              <a:rPr lang="en-US"/>
              <a:t>"view state"</a:t>
            </a:r>
          </a:p>
          <a:p>
            <a:pPr lvl="1"/>
            <a:r>
              <a:rPr lang="en-US" b="1" noProof="1">
                <a:latin typeface="Courier New" pitchFamily="49" charset="0"/>
              </a:rPr>
              <a:t>ErrorPage</a:t>
            </a:r>
            <a:r>
              <a:rPr lang="en-US"/>
              <a:t> – </a:t>
            </a:r>
            <a:r>
              <a:rPr lang="bg-BG"/>
              <a:t>страница, към която ще се пренасочва в случай на необработено изключение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8F849-F38A-47FD-9CDF-C664035DD548}" type="slidenum">
              <a:rPr lang="en-US"/>
              <a:pPr/>
              <a:t>62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/>
              <a:t>Атрибути на </a:t>
            </a:r>
            <a:r>
              <a:rPr lang="bg-BG" b="1">
                <a:latin typeface="Courier New" pitchFamily="49" charset="0"/>
              </a:rPr>
              <a:t>&lt;</a:t>
            </a:r>
            <a:r>
              <a:rPr lang="en-US" b="1">
                <a:latin typeface="Courier New" pitchFamily="49" charset="0"/>
              </a:rPr>
              <a:t>@Page</a:t>
            </a:r>
            <a:r>
              <a:rPr lang="bg-BG" b="1">
                <a:latin typeface="Courier New" pitchFamily="49" charset="0"/>
              </a:rPr>
              <a:t> …</a:t>
            </a:r>
            <a:r>
              <a:rPr lang="en-US" b="1">
                <a:latin typeface="Courier New" pitchFamily="49" charset="0"/>
              </a:rPr>
              <a:t>&gt;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bg-BG"/>
              <a:t>Чрез използването на </a:t>
            </a:r>
            <a:r>
              <a:rPr lang="en-US"/>
              <a:t>@Page </a:t>
            </a:r>
            <a:r>
              <a:rPr lang="bg-BG"/>
              <a:t>атрибути се дефинират глобални свойства на уеб формата. Те пишат в тага </a:t>
            </a:r>
            <a:r>
              <a:rPr lang="en-US"/>
              <a:t>&lt;@ Page&gt;</a:t>
            </a:r>
            <a:r>
              <a:rPr lang="bg-BG"/>
              <a:t>.</a:t>
            </a:r>
            <a:r>
              <a:rPr lang="en-US"/>
              <a:t> </a:t>
            </a:r>
            <a:r>
              <a:rPr lang="bg-BG"/>
              <a:t>Той дефинира специфични за страницата атрибути, които се използват от парсера за страници (</a:t>
            </a:r>
            <a:r>
              <a:rPr lang="en-US"/>
              <a:t>page parser</a:t>
            </a:r>
            <a:r>
              <a:rPr lang="bg-BG"/>
              <a:t>) на </a:t>
            </a:r>
            <a:r>
              <a:rPr lang="en-US"/>
              <a:t>ASP.NET </a:t>
            </a:r>
            <a:r>
              <a:rPr lang="bg-BG"/>
              <a:t>и компилатора</a:t>
            </a:r>
            <a:r>
              <a:rPr lang="en-US"/>
              <a:t>. </a:t>
            </a:r>
            <a:r>
              <a:rPr lang="bg-BG"/>
              <a:t>Може да се включи само един </a:t>
            </a:r>
            <a:r>
              <a:rPr lang="en-US"/>
              <a:t>&lt;@ Page&gt; </a:t>
            </a:r>
            <a:r>
              <a:rPr lang="bg-BG"/>
              <a:t>таг за </a:t>
            </a:r>
            <a:r>
              <a:rPr lang="en-US" noProof="1"/>
              <a:t>.aspx </a:t>
            </a:r>
            <a:r>
              <a:rPr lang="bg-BG"/>
              <a:t>файл</a:t>
            </a:r>
            <a:endParaRPr lang="bg-BG" b="1"/>
          </a:p>
          <a:p>
            <a:r>
              <a:rPr lang="bg-BG"/>
              <a:t>Атрибутът </a:t>
            </a:r>
            <a:r>
              <a:rPr lang="en-US" b="1"/>
              <a:t>Language</a:t>
            </a:r>
            <a:r>
              <a:rPr lang="en-US"/>
              <a:t> </a:t>
            </a:r>
            <a:r>
              <a:rPr lang="bg-BG"/>
              <a:t>дефинира програмния език, на който ще се пише скриптът в уеб страницата</a:t>
            </a:r>
            <a:r>
              <a:rPr lang="en-US"/>
              <a:t>. </a:t>
            </a:r>
            <a:r>
              <a:rPr lang="bg-BG"/>
              <a:t>Възможни стойности са</a:t>
            </a:r>
            <a:r>
              <a:rPr lang="bg-BG" noProof="1"/>
              <a:t>: </a:t>
            </a:r>
            <a:r>
              <a:rPr lang="en-US"/>
              <a:t>Visual </a:t>
            </a:r>
            <a:r>
              <a:rPr lang="en-US" noProof="1"/>
              <a:t>Basic.NET</a:t>
            </a:r>
            <a:r>
              <a:rPr lang="bg-BG"/>
              <a:t> </a:t>
            </a:r>
            <a:r>
              <a:rPr lang="en-US" noProof="1"/>
              <a:t>, C# </a:t>
            </a:r>
            <a:r>
              <a:rPr lang="bg-BG"/>
              <a:t>и</a:t>
            </a:r>
            <a:r>
              <a:rPr lang="en-US" noProof="1"/>
              <a:t> JScript.</a:t>
            </a:r>
          </a:p>
          <a:p>
            <a:r>
              <a:rPr lang="bg-BG"/>
              <a:t>Атрибутът </a:t>
            </a:r>
            <a:r>
              <a:rPr lang="en-US" b="1" noProof="1"/>
              <a:t>Codebehind</a:t>
            </a:r>
            <a:r>
              <a:rPr lang="en-US"/>
              <a:t> </a:t>
            </a:r>
            <a:r>
              <a:rPr lang="bg-BG"/>
              <a:t>сочи към </a:t>
            </a:r>
            <a:r>
              <a:rPr lang="en-US"/>
              <a:t>code-behind </a:t>
            </a:r>
            <a:r>
              <a:rPr lang="bg-BG"/>
              <a:t>страницата (файла), който съдържа логиката на уеб формата</a:t>
            </a:r>
            <a:r>
              <a:rPr lang="en-US"/>
              <a:t>. </a:t>
            </a:r>
            <a:r>
              <a:rPr lang="bg-BG"/>
              <a:t>Когато </a:t>
            </a:r>
            <a:r>
              <a:rPr lang="en-US"/>
              <a:t>Visual Studio .NET </a:t>
            </a:r>
            <a:r>
              <a:rPr lang="bg-BG"/>
              <a:t>създава уеб форма</a:t>
            </a:r>
            <a:r>
              <a:rPr lang="en-US"/>
              <a:t> </a:t>
            </a:r>
            <a:r>
              <a:rPr lang="bg-BG"/>
              <a:t>(например </a:t>
            </a:r>
            <a:r>
              <a:rPr lang="en-US"/>
              <a:t>WebForm1.aspx</a:t>
            </a:r>
            <a:r>
              <a:rPr lang="bg-BG"/>
              <a:t>)</a:t>
            </a:r>
            <a:r>
              <a:rPr lang="en-US"/>
              <a:t>, </a:t>
            </a:r>
            <a:r>
              <a:rPr lang="bg-BG"/>
              <a:t>също създава и </a:t>
            </a:r>
            <a:r>
              <a:rPr lang="en-US"/>
              <a:t>code-behind </a:t>
            </a:r>
            <a:r>
              <a:rPr lang="bg-BG"/>
              <a:t>страница с име: </a:t>
            </a:r>
            <a:r>
              <a:rPr lang="en-US"/>
              <a:t>WebForm1.aspx.vb </a:t>
            </a:r>
            <a:r>
              <a:rPr lang="bg-BG"/>
              <a:t>или </a:t>
            </a:r>
            <a:r>
              <a:rPr lang="en-US"/>
              <a:t>WebForm1.aspx.cs.</a:t>
            </a:r>
            <a:endParaRPr lang="bg-BG"/>
          </a:p>
          <a:p>
            <a:r>
              <a:rPr lang="bg-BG"/>
              <a:t>Атрибутът </a:t>
            </a:r>
            <a:r>
              <a:rPr lang="en-US" b="1" noProof="1"/>
              <a:t>SmartNavigation</a:t>
            </a:r>
            <a:r>
              <a:rPr lang="en-US" b="1"/>
              <a:t> </a:t>
            </a:r>
            <a:r>
              <a:rPr lang="bg-BG"/>
              <a:t>в</a:t>
            </a:r>
            <a:r>
              <a:rPr lang="en-US"/>
              <a:t> ASP.NET </a:t>
            </a:r>
            <a:r>
              <a:rPr lang="bg-BG"/>
              <a:t>позволява на браузъра да опреснява само тези секции от формата, които са се променили</a:t>
            </a:r>
            <a:r>
              <a:rPr lang="en-US"/>
              <a:t>. </a:t>
            </a:r>
            <a:r>
              <a:rPr lang="bg-BG"/>
              <a:t>Предимствата на </a:t>
            </a:r>
            <a:r>
              <a:rPr lang="en-US"/>
              <a:t>Smart Navigation </a:t>
            </a:r>
            <a:r>
              <a:rPr lang="bg-BG"/>
              <a:t>като технология са, че екранът не премигва, когато се опреснява. </a:t>
            </a:r>
            <a:r>
              <a:rPr lang="en-US"/>
              <a:t>Scroll </a:t>
            </a:r>
            <a:r>
              <a:rPr lang="bg-BG"/>
              <a:t>позицията се запазва и </a:t>
            </a:r>
            <a:r>
              <a:rPr lang="en-US"/>
              <a:t>"last page" </a:t>
            </a:r>
            <a:r>
              <a:rPr lang="bg-BG"/>
              <a:t>в </a:t>
            </a:r>
            <a:r>
              <a:rPr lang="en-US"/>
              <a:t>history</a:t>
            </a:r>
            <a:r>
              <a:rPr lang="bg-BG"/>
              <a:t>-то остава същото</a:t>
            </a:r>
            <a:r>
              <a:rPr lang="en-US"/>
              <a:t>. Smart Navigation </a:t>
            </a:r>
            <a:r>
              <a:rPr lang="bg-BG"/>
              <a:t>е достъпно за клиенти (потребители) с </a:t>
            </a:r>
            <a:r>
              <a:rPr lang="en-US"/>
              <a:t>Microsoft Internet Explorer 5 </a:t>
            </a:r>
            <a:r>
              <a:rPr lang="bg-BG"/>
              <a:t>или по-нов</a:t>
            </a:r>
            <a:r>
              <a:rPr lang="en-US"/>
              <a:t>.</a:t>
            </a:r>
            <a:endParaRPr lang="bg-BG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D6CF-7CF0-4D95-A60A-E2D82CCA0112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0CA6376-67D0-4069-B98E-1074367826DD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3A1DF-6519-4B1F-B292-B8A9F2597B16}" type="slidenum">
              <a:rPr lang="en-US"/>
              <a:pPr/>
              <a:t>64</a:t>
            </a:fld>
            <a:r>
              <a:rPr lang="en-US"/>
              <a:t>##</a:t>
            </a:r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 (1)</a:t>
            </a:r>
          </a:p>
          <a:p>
            <a:r>
              <a:rPr lang="en-US" b="1" dirty="0"/>
              <a:t>ASP.NET Server Controls</a:t>
            </a:r>
            <a:endParaRPr 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ASP.NET server </a:t>
            </a:r>
            <a:r>
              <a:rPr lang="bg-BG" dirty="0"/>
              <a:t>контролата е компонент, който се изпълнява на сървъра и обвива потребителски интерфейс и друга функционалност</a:t>
            </a:r>
            <a:r>
              <a:rPr lang="en-US" dirty="0"/>
              <a:t>. Server </a:t>
            </a:r>
            <a:r>
              <a:rPr lang="bg-BG" dirty="0"/>
              <a:t>контролите се използват в </a:t>
            </a:r>
            <a:r>
              <a:rPr lang="en-US" dirty="0"/>
              <a:t>ASP.NET </a:t>
            </a:r>
            <a:r>
              <a:rPr lang="bg-BG" dirty="0"/>
              <a:t>страниците и </a:t>
            </a:r>
            <a:r>
              <a:rPr lang="en-US" dirty="0"/>
              <a:t>code-behind </a:t>
            </a:r>
            <a:r>
              <a:rPr lang="bg-BG" dirty="0"/>
              <a:t>класовете</a:t>
            </a:r>
            <a:r>
              <a:rPr lang="en-US" dirty="0"/>
              <a:t>. Server </a:t>
            </a:r>
            <a:r>
              <a:rPr lang="bg-BG" dirty="0"/>
              <a:t>контролите включват бутони</a:t>
            </a:r>
            <a:r>
              <a:rPr lang="en-US" dirty="0"/>
              <a:t>, </a:t>
            </a:r>
            <a:r>
              <a:rPr lang="bg-BG" dirty="0"/>
              <a:t>текстови полета (</a:t>
            </a:r>
            <a:r>
              <a:rPr lang="en-US" dirty="0"/>
              <a:t>text boxes</a:t>
            </a:r>
            <a:r>
              <a:rPr lang="bg-BG" dirty="0"/>
              <a:t>)</a:t>
            </a:r>
            <a:r>
              <a:rPr lang="en-US" dirty="0"/>
              <a:t>, drop-down </a:t>
            </a:r>
            <a:r>
              <a:rPr lang="bg-BG" dirty="0"/>
              <a:t>списъци и други</a:t>
            </a:r>
            <a:r>
              <a:rPr lang="en-US" dirty="0"/>
              <a:t>.</a:t>
            </a:r>
          </a:p>
          <a:p>
            <a:r>
              <a:rPr lang="bg-BG" dirty="0"/>
              <a:t>Всички </a:t>
            </a:r>
            <a:r>
              <a:rPr lang="en-US" dirty="0"/>
              <a:t>server </a:t>
            </a:r>
            <a:r>
              <a:rPr lang="bg-BG" dirty="0"/>
              <a:t>контроли имат атрибутите </a:t>
            </a:r>
            <a:r>
              <a:rPr lang="en-US" dirty="0"/>
              <a:t>id </a:t>
            </a:r>
            <a:r>
              <a:rPr lang="bg-BG" dirty="0"/>
              <a:t>и </a:t>
            </a:r>
            <a:r>
              <a:rPr lang="en-US" dirty="0"/>
              <a:t>text,</a:t>
            </a:r>
            <a:r>
              <a:rPr lang="bg-BG" dirty="0"/>
              <a:t> както и </a:t>
            </a:r>
            <a:r>
              <a:rPr lang="en-US" noProof="1"/>
              <a:t>runat</a:t>
            </a:r>
            <a:r>
              <a:rPr lang="en-US" noProof="1" smtClean="0"/>
              <a:t>="server"</a:t>
            </a:r>
            <a:r>
              <a:rPr lang="en-US" dirty="0" smtClean="0"/>
              <a:t> </a:t>
            </a:r>
            <a:r>
              <a:rPr lang="bg-BG" dirty="0"/>
              <a:t>атрибута</a:t>
            </a:r>
            <a:r>
              <a:rPr lang="en-US" dirty="0"/>
              <a:t>. </a:t>
            </a:r>
            <a:r>
              <a:rPr lang="bg-BG" dirty="0"/>
              <a:t>Последният атрибут означава, че логиката (кода) на контролата се изпълнява на сървъра, а не при клиента, както е с </a:t>
            </a:r>
            <a:r>
              <a:rPr lang="en-US" dirty="0"/>
              <a:t>HTML </a:t>
            </a:r>
            <a:r>
              <a:rPr lang="bg-BG" dirty="0"/>
              <a:t>елементите</a:t>
            </a:r>
            <a:r>
              <a:rPr lang="en-US" dirty="0"/>
              <a:t>.</a:t>
            </a:r>
            <a:endParaRPr lang="bg-BG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41EA9-63F0-4557-BDAC-743A672C4F33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3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</a:p>
          <a:p>
            <a:r>
              <a:rPr lang="bg-BG" b="1" dirty="0"/>
              <a:t>Архитектура на </a:t>
            </a:r>
            <a:r>
              <a:rPr lang="en-US" b="1" dirty="0"/>
              <a:t>ASP.NET</a:t>
            </a:r>
            <a:endParaRPr lang="bg-BG" sz="13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/>
              <a:t>ASP.NET </a:t>
            </a:r>
            <a:r>
              <a:rPr lang="bg-BG" dirty="0"/>
              <a:t>е съвкупност от класове, които работят съвместно</a:t>
            </a:r>
            <a:r>
              <a:rPr lang="en-US" dirty="0"/>
              <a:t>,</a:t>
            </a:r>
            <a:r>
              <a:rPr lang="bg-BG" dirty="0"/>
              <a:t> за да обслужват </a:t>
            </a:r>
            <a:r>
              <a:rPr lang="en-US" dirty="0"/>
              <a:t>HTTP </a:t>
            </a:r>
            <a:r>
              <a:rPr lang="bg-BG" dirty="0"/>
              <a:t>заявки.</a:t>
            </a:r>
            <a:r>
              <a:rPr lang="en-US" dirty="0"/>
              <a:t> </a:t>
            </a:r>
            <a:r>
              <a:rPr lang="bg-BG" dirty="0"/>
              <a:t>Всичко е клас, зареден от </a:t>
            </a:r>
            <a:r>
              <a:rPr lang="bg-BG" noProof="1"/>
              <a:t>асембли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Работният процес на </a:t>
            </a:r>
            <a:r>
              <a:rPr lang="en-US" dirty="0"/>
              <a:t>ASP.NET</a:t>
            </a:r>
            <a:r>
              <a:rPr lang="bg-BG" dirty="0"/>
              <a:t> (</a:t>
            </a:r>
            <a:r>
              <a:rPr lang="en-US" dirty="0"/>
              <a:t>ASP.NET worker process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е отделен самостоятелен процес от </a:t>
            </a:r>
            <a:r>
              <a:rPr lang="en-US" dirty="0"/>
              <a:t>IIS</a:t>
            </a:r>
            <a:r>
              <a:rPr lang="bg-BG" dirty="0"/>
              <a:t>. Страниците в </a:t>
            </a:r>
            <a:r>
              <a:rPr lang="en-US" dirty="0"/>
              <a:t>ASP.NET</a:t>
            </a:r>
            <a:r>
              <a:rPr lang="bg-BG" dirty="0"/>
              <a:t> са винаги компилирани до </a:t>
            </a:r>
            <a:r>
              <a:rPr lang="en-US" dirty="0"/>
              <a:t>.NET </a:t>
            </a:r>
            <a:r>
              <a:rPr lang="bg-BG" dirty="0"/>
              <a:t>класове - Съдържат се в </a:t>
            </a:r>
            <a:r>
              <a:rPr lang="bg-BG" noProof="1"/>
              <a:t>асемблита</a:t>
            </a:r>
            <a:r>
              <a:rPr lang="bg-BG" dirty="0"/>
              <a:t> (</a:t>
            </a:r>
            <a:r>
              <a:rPr lang="en-US" dirty="0"/>
              <a:t>.DLL </a:t>
            </a:r>
            <a:r>
              <a:rPr lang="bg-BG" dirty="0"/>
              <a:t>файлове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40C3E7D-D651-4BD4-953E-B43463A4DAC0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216BD-78A2-4A62-AB3F-57725B0E4906}" type="slidenum">
              <a:rPr lang="en-US"/>
              <a:pPr/>
              <a:t>65</a:t>
            </a:fld>
            <a:r>
              <a:rPr lang="en-US"/>
              <a:t>##</a:t>
            </a:r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bg-BG" sz="800" dirty="0"/>
              <a:t>Обработчик на събитие е това, което се случва, когато клиентът цъкне на бутон или списък. Кодът, който се изпълнява, се слага в така наречените събитийни </a:t>
            </a:r>
            <a:r>
              <a:rPr lang="en-US" sz="800" dirty="0"/>
              <a:t>event </a:t>
            </a:r>
            <a:r>
              <a:rPr lang="bg-BG" sz="800" dirty="0"/>
              <a:t>процедури</a:t>
            </a:r>
            <a:r>
              <a:rPr lang="en-US" sz="800" dirty="0"/>
              <a:t>. </a:t>
            </a:r>
            <a:r>
              <a:rPr lang="bg-BG" sz="800" dirty="0"/>
              <a:t>Вие като програмист на уеб</a:t>
            </a:r>
            <a:r>
              <a:rPr lang="en-US" sz="800" dirty="0"/>
              <a:t> </a:t>
            </a:r>
            <a:r>
              <a:rPr lang="bg-BG" sz="800" dirty="0"/>
              <a:t>форми решавате кои </a:t>
            </a:r>
            <a:r>
              <a:rPr lang="en-US" sz="800" dirty="0"/>
              <a:t>event </a:t>
            </a:r>
            <a:r>
              <a:rPr lang="bg-BG" sz="800" dirty="0"/>
              <a:t>процедури се асоциират с контролата.</a:t>
            </a:r>
          </a:p>
          <a:p>
            <a:pPr>
              <a:lnSpc>
                <a:spcPct val="80000"/>
              </a:lnSpc>
            </a:pPr>
            <a:endParaRPr lang="bg-BG" sz="800" dirty="0"/>
          </a:p>
          <a:p>
            <a:pPr>
              <a:lnSpc>
                <a:spcPct val="80000"/>
              </a:lnSpc>
            </a:pPr>
            <a:r>
              <a:rPr lang="bg-BG" sz="800" b="1" dirty="0"/>
              <a:t>Общ модел</a:t>
            </a:r>
            <a:endParaRPr lang="en-US" sz="800" b="1" dirty="0"/>
          </a:p>
          <a:p>
            <a:pPr>
              <a:lnSpc>
                <a:spcPct val="80000"/>
              </a:lnSpc>
            </a:pPr>
            <a:r>
              <a:rPr lang="bg-BG" sz="800" dirty="0"/>
              <a:t>В </a:t>
            </a:r>
            <a:r>
              <a:rPr lang="en-US" sz="800" dirty="0"/>
              <a:t>ASP.NET server </a:t>
            </a:r>
            <a:r>
              <a:rPr lang="bg-BG" sz="800" dirty="0"/>
              <a:t>контролите са базирани на общ модел</a:t>
            </a:r>
            <a:r>
              <a:rPr lang="en-US" sz="800" dirty="0"/>
              <a:t> </a:t>
            </a:r>
            <a:r>
              <a:rPr lang="bg-BG" sz="800" dirty="0"/>
              <a:t>и като резултат споделят голям брой атрибути</a:t>
            </a:r>
            <a:r>
              <a:rPr lang="en-US" sz="800" dirty="0"/>
              <a:t>.</a:t>
            </a:r>
          </a:p>
          <a:p>
            <a:pPr>
              <a:lnSpc>
                <a:spcPct val="80000"/>
              </a:lnSpc>
            </a:pPr>
            <a:r>
              <a:rPr lang="bg-BG" sz="800" dirty="0"/>
              <a:t>Например, когато трябва да се смени цветът на фона на контрола, винаги се използва едно и също свойството </a:t>
            </a:r>
            <a:r>
              <a:rPr lang="en-US" sz="800" noProof="1"/>
              <a:t>BackColor</a:t>
            </a:r>
            <a:r>
              <a:rPr lang="bg-BG" sz="800" dirty="0"/>
              <a:t> без значение коя е контролата</a:t>
            </a:r>
            <a:r>
              <a:rPr lang="en-US" sz="800" dirty="0"/>
              <a:t>. </a:t>
            </a:r>
            <a:r>
              <a:rPr lang="bg-BG" sz="800" dirty="0"/>
              <a:t>Следният </a:t>
            </a:r>
            <a:r>
              <a:rPr lang="en-US" sz="800" dirty="0"/>
              <a:t>HTML </a:t>
            </a:r>
            <a:r>
              <a:rPr lang="bg-BG" sz="800" dirty="0"/>
              <a:t>код, който описва </a:t>
            </a:r>
            <a:r>
              <a:rPr lang="en-US" sz="800" dirty="0"/>
              <a:t>server </a:t>
            </a:r>
            <a:r>
              <a:rPr lang="bg-BG" sz="800" dirty="0"/>
              <a:t>контрола, показва някои типични атрибути</a:t>
            </a:r>
            <a:r>
              <a:rPr lang="en-US" sz="800" dirty="0"/>
              <a:t>:</a:t>
            </a:r>
          </a:p>
          <a:p>
            <a:pPr>
              <a:lnSpc>
                <a:spcPct val="80000"/>
              </a:lnSpc>
            </a:pPr>
            <a:r>
              <a:rPr lang="en-US" sz="800" noProof="1"/>
              <a:t>&lt;asp:Button id="Button1" runat="server" BackColor="red" Width="238px" Height="25px" Text="Web control"&gt;&lt;/asp:Button&gt;</a:t>
            </a:r>
          </a:p>
          <a:p>
            <a:pPr>
              <a:lnSpc>
                <a:spcPct val="80000"/>
              </a:lnSpc>
            </a:pPr>
            <a:r>
              <a:rPr lang="en-US" sz="800" b="1" dirty="0"/>
              <a:t>Browser-specific HTML</a:t>
            </a:r>
          </a:p>
          <a:p>
            <a:r>
              <a:rPr lang="bg-BG" dirty="0"/>
              <a:t>Когато една страница се подготвя за клиента (</a:t>
            </a:r>
            <a:r>
              <a:rPr lang="en-US" dirty="0"/>
              <a:t>rendering), </a:t>
            </a:r>
            <a:r>
              <a:rPr lang="bg-BG" dirty="0"/>
              <a:t>сървърната контрола решава какъв е браузърът, подал заявката, и доставя съответния </a:t>
            </a:r>
            <a:r>
              <a:rPr lang="en-US" dirty="0"/>
              <a:t>HTML</a:t>
            </a:r>
            <a:r>
              <a:rPr lang="bg-BG" dirty="0"/>
              <a:t> код</a:t>
            </a:r>
            <a:r>
              <a:rPr lang="en-US" dirty="0"/>
              <a:t>.</a:t>
            </a:r>
            <a:endParaRPr lang="bg-BG" dirty="0"/>
          </a:p>
          <a:p>
            <a:r>
              <a:rPr lang="bg-BG" dirty="0"/>
              <a:t>Например</a:t>
            </a:r>
            <a:r>
              <a:rPr lang="en-US" dirty="0"/>
              <a:t>, </a:t>
            </a:r>
            <a:r>
              <a:rPr lang="bg-BG" dirty="0"/>
              <a:t>ако браузърът поддържа възможност за четене на скрипт (</a:t>
            </a:r>
            <a:r>
              <a:rPr lang="en-US" dirty="0"/>
              <a:t>client-side scripting</a:t>
            </a:r>
            <a:r>
              <a:rPr lang="bg-BG" dirty="0"/>
              <a:t>)</a:t>
            </a:r>
            <a:r>
              <a:rPr lang="en-US" dirty="0"/>
              <a:t>, </a:t>
            </a:r>
            <a:r>
              <a:rPr lang="bg-BG" dirty="0"/>
              <a:t>какъвто е </a:t>
            </a:r>
            <a:r>
              <a:rPr lang="en-US" dirty="0"/>
              <a:t>Internet Explorer version 4.0 </a:t>
            </a:r>
            <a:r>
              <a:rPr lang="bg-BG" dirty="0"/>
              <a:t>или по-нова</a:t>
            </a:r>
            <a:r>
              <a:rPr lang="en-US" dirty="0"/>
              <a:t>, </a:t>
            </a:r>
            <a:r>
              <a:rPr lang="bg-BG" dirty="0"/>
              <a:t>контролите създават такъв клиентски скрипт (</a:t>
            </a:r>
            <a:r>
              <a:rPr lang="en-US" dirty="0"/>
              <a:t>client-side script</a:t>
            </a:r>
            <a:r>
              <a:rPr lang="bg-BG" dirty="0"/>
              <a:t>), за да си имплементират част от функционалността директно на клиентския браузър</a:t>
            </a:r>
            <a:r>
              <a:rPr lang="en-US" dirty="0"/>
              <a:t>. </a:t>
            </a:r>
            <a:r>
              <a:rPr lang="bg-BG" dirty="0"/>
              <a:t>Ако не поддържа клиентски скрипт (</a:t>
            </a:r>
            <a:r>
              <a:rPr lang="en-US" dirty="0"/>
              <a:t>client-side script</a:t>
            </a:r>
            <a:r>
              <a:rPr lang="bg-BG" dirty="0"/>
              <a:t>)</a:t>
            </a:r>
            <a:r>
              <a:rPr lang="en-US" dirty="0"/>
              <a:t>, </a:t>
            </a:r>
            <a:r>
              <a:rPr lang="bg-BG" dirty="0"/>
              <a:t>контролите създават код, изпълняван на сървъра (</a:t>
            </a:r>
            <a:r>
              <a:rPr lang="en-US" dirty="0"/>
              <a:t>server-side </a:t>
            </a:r>
            <a:r>
              <a:rPr lang="bg-BG" dirty="0"/>
              <a:t>код), който имплементира същата функционалност, но се правят повече заявки до сървъра, за да се получи същата функционалност. </a:t>
            </a:r>
          </a:p>
          <a:p>
            <a:r>
              <a:rPr lang="bg-BG" dirty="0"/>
              <a:t>Следният код е отрязък от </a:t>
            </a:r>
            <a:r>
              <a:rPr lang="en-US" dirty="0"/>
              <a:t>ASP.NET </a:t>
            </a:r>
            <a:r>
              <a:rPr lang="bg-BG" dirty="0"/>
              <a:t>уеб форма, която ще създаде текстово поле (</a:t>
            </a:r>
            <a:r>
              <a:rPr lang="en-US" dirty="0"/>
              <a:t>text box</a:t>
            </a:r>
            <a:r>
              <a:rPr lang="bg-BG" dirty="0"/>
              <a:t>) със следния текст</a:t>
            </a:r>
            <a:r>
              <a:rPr lang="en-US" dirty="0"/>
              <a:t>: </a:t>
            </a:r>
            <a:r>
              <a:rPr lang="en-US" dirty="0" smtClean="0"/>
              <a:t>"Enter </a:t>
            </a:r>
            <a:r>
              <a:rPr lang="en-US" dirty="0"/>
              <a:t>your </a:t>
            </a:r>
            <a:r>
              <a:rPr lang="en-US" dirty="0" smtClean="0"/>
              <a:t>Username":</a:t>
            </a:r>
            <a:endParaRPr lang="en-US" b="1" dirty="0"/>
          </a:p>
          <a:p>
            <a:r>
              <a:rPr lang="en-US" b="1" noProof="1"/>
              <a:t>&lt;asp:TextBox id</a:t>
            </a:r>
            <a:r>
              <a:rPr lang="en-US" b="1" noProof="1" smtClean="0"/>
              <a:t>="TextBox1" </a:t>
            </a:r>
            <a:r>
              <a:rPr lang="en-US" b="1" noProof="1"/>
              <a:t>runat</a:t>
            </a:r>
            <a:r>
              <a:rPr lang="en-US" b="1" noProof="1" smtClean="0"/>
              <a:t>="server" </a:t>
            </a:r>
            <a:r>
              <a:rPr lang="en-US" b="1" noProof="1"/>
              <a:t>Width</a:t>
            </a:r>
            <a:r>
              <a:rPr lang="en-US" b="1" noProof="1" smtClean="0"/>
              <a:t>="238px" </a:t>
            </a:r>
            <a:r>
              <a:rPr lang="en-US" b="1" noProof="1"/>
              <a:t>Height</a:t>
            </a:r>
            <a:r>
              <a:rPr lang="en-US" b="1" noProof="1" smtClean="0"/>
              <a:t>="25px"&gt;</a:t>
            </a:r>
            <a:r>
              <a:rPr lang="en-US" b="1" noProof="1"/>
              <a:t>Enter your Username&lt;/asp:TextBox&gt;</a:t>
            </a:r>
            <a:endParaRPr lang="en-US" noProof="1"/>
          </a:p>
          <a:p>
            <a:r>
              <a:rPr lang="bg-BG" dirty="0"/>
              <a:t>Когато тази страница се достъпва от потребител с </a:t>
            </a:r>
            <a:r>
              <a:rPr lang="en-US" dirty="0"/>
              <a:t>Internet Explorer 6, </a:t>
            </a:r>
            <a:r>
              <a:rPr lang="bg-BG" dirty="0"/>
              <a:t>средата за управление (</a:t>
            </a:r>
            <a:r>
              <a:rPr lang="en-US" dirty="0"/>
              <a:t>CLR) </a:t>
            </a:r>
            <a:r>
              <a:rPr lang="bg-BG" dirty="0"/>
              <a:t>създава следния </a:t>
            </a:r>
            <a:r>
              <a:rPr lang="en-US" dirty="0"/>
              <a:t>HTML </a:t>
            </a:r>
            <a:r>
              <a:rPr lang="bg-BG" dirty="0"/>
              <a:t>код</a:t>
            </a:r>
            <a:r>
              <a:rPr lang="en-US" dirty="0"/>
              <a:t>:</a:t>
            </a:r>
            <a:endParaRPr lang="en-US" b="1" dirty="0"/>
          </a:p>
          <a:p>
            <a:r>
              <a:rPr lang="en-US" b="1" noProof="1"/>
              <a:t>&lt;input name</a:t>
            </a:r>
            <a:r>
              <a:rPr lang="en-US" b="1" noProof="1" smtClean="0"/>
              <a:t>="TextBox1" </a:t>
            </a:r>
            <a:r>
              <a:rPr lang="en-US" b="1" noProof="1"/>
              <a:t>type</a:t>
            </a:r>
            <a:r>
              <a:rPr lang="en-US" b="1" noProof="1" smtClean="0"/>
              <a:t>="text" </a:t>
            </a:r>
            <a:r>
              <a:rPr lang="en-US" b="1" noProof="1"/>
              <a:t>value</a:t>
            </a:r>
            <a:r>
              <a:rPr lang="en-US" b="1" noProof="1" smtClean="0"/>
              <a:t>="Enter </a:t>
            </a:r>
            <a:r>
              <a:rPr lang="en-US" b="1" noProof="1"/>
              <a:t>your </a:t>
            </a:r>
            <a:r>
              <a:rPr lang="en-US" b="1" noProof="1" smtClean="0"/>
              <a:t>Username" </a:t>
            </a:r>
            <a:r>
              <a:rPr lang="en-US" b="1" noProof="1"/>
              <a:t>id</a:t>
            </a:r>
            <a:r>
              <a:rPr lang="en-US" b="1" noProof="1" smtClean="0"/>
              <a:t>="TextBox1" </a:t>
            </a:r>
            <a:r>
              <a:rPr lang="en-US" b="1" noProof="1"/>
              <a:t>style</a:t>
            </a:r>
            <a:r>
              <a:rPr lang="en-US" b="1" noProof="1" smtClean="0"/>
              <a:t>="height:25px;width:238px" </a:t>
            </a:r>
            <a:r>
              <a:rPr lang="en-US" b="1" noProof="1"/>
              <a:t>/&gt;</a:t>
            </a:r>
            <a:endParaRPr lang="en-US" noProof="1"/>
          </a:p>
          <a:p>
            <a:r>
              <a:rPr lang="en-US" dirty="0"/>
              <a:t>Server </a:t>
            </a:r>
            <a:r>
              <a:rPr lang="bg-BG" dirty="0"/>
              <a:t>контролите създават </a:t>
            </a:r>
            <a:r>
              <a:rPr lang="en-US" dirty="0"/>
              <a:t>ad hoc</a:t>
            </a:r>
            <a:r>
              <a:rPr lang="bg-BG" dirty="0"/>
              <a:t> (специализиран, с ясната представа какви са възможностите на браузъра)</a:t>
            </a:r>
            <a:r>
              <a:rPr lang="en-US" dirty="0"/>
              <a:t> HTML</a:t>
            </a:r>
            <a:r>
              <a:rPr lang="bg-BG" dirty="0"/>
              <a:t> код за съответния клиент. Така можете да пишете за най-новите браузъри, без да се притеснявате от клиенти със стари версии (или липсваща функционалност) на браузърите си</a:t>
            </a:r>
            <a:r>
              <a:rPr lang="en-US" dirty="0"/>
              <a:t>.</a:t>
            </a:r>
            <a:endParaRPr lang="bg-BG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5F456E4-762B-4C1F-A981-F9DD1FCA3B6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8A2F1-FA79-4A2F-B020-DACEDAE15C7A}" type="slidenum">
              <a:rPr lang="en-US"/>
              <a:pPr/>
              <a:t>66</a:t>
            </a:fld>
            <a:r>
              <a:rPr lang="en-US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D40C525-AA9E-4AEA-9C37-AFBCF82F0ED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BDCED-3955-4A16-AE37-BA41BD58C871}" type="slidenum">
              <a:rPr lang="en-US"/>
              <a:pPr/>
              <a:t>70</a:t>
            </a:fld>
            <a:r>
              <a:rPr lang="en-US"/>
              <a:t>##</a:t>
            </a: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2BA27B5-5C5A-4EA5-BE2C-5E163AD5AD3C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37996C-BFC3-4563-A330-67798B5BCC39}" type="slidenum">
              <a:rPr lang="en-US"/>
              <a:pPr/>
              <a:t>73</a:t>
            </a:fld>
            <a:r>
              <a:rPr lang="en-US"/>
              <a:t>##</a:t>
            </a:r>
          </a:p>
        </p:txBody>
      </p:sp>
      <p:sp>
        <p:nvSpPr>
          <p:cNvPr id="4843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484355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289C523B-DFC9-4A2C-94D2-2B485DB15478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484356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484357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CD1775D1-0BDA-47AE-AFE6-E3F6CE73C21C}" type="slidenum">
              <a:rPr lang="en-US" sz="1100" i="1">
                <a:latin typeface="Arial" charset="0"/>
              </a:rPr>
              <a:pPr algn="r" defTabSz="937408"/>
              <a:t>73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484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D969A24-A868-4996-827F-29D04B05172B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308DC-BE5A-4EA2-89BA-CF922BE1AF4A}" type="slidenum">
              <a:rPr lang="en-US"/>
              <a:pPr/>
              <a:t>74</a:t>
            </a:fld>
            <a:r>
              <a:rPr lang="en-US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HtmlAnchor controls the &lt;a&gt; element. </a:t>
            </a:r>
          </a:p>
          <a:p>
            <a:r>
              <a:rPr lang="en-US" dirty="0"/>
              <a:t>HtmlButton controls the &lt;input type</a:t>
            </a:r>
            <a:r>
              <a:rPr lang="en-US" dirty="0" smtClean="0"/>
              <a:t>="button"&gt; </a:t>
            </a:r>
            <a:r>
              <a:rPr lang="en-US" dirty="0"/>
              <a:t>element. </a:t>
            </a:r>
          </a:p>
          <a:p>
            <a:r>
              <a:rPr lang="en-US" dirty="0"/>
              <a:t>HtmlForm controls the &lt;form&gt; element. </a:t>
            </a:r>
          </a:p>
          <a:p>
            <a:r>
              <a:rPr lang="en-US" dirty="0"/>
              <a:t>HtmlSelect controls the &lt;select&gt; element. </a:t>
            </a:r>
          </a:p>
          <a:p>
            <a:r>
              <a:rPr lang="en-US" dirty="0"/>
              <a:t>HtmlTable controls the &lt;table&gt; element. </a:t>
            </a:r>
          </a:p>
          <a:p>
            <a:r>
              <a:rPr lang="en-US" dirty="0"/>
              <a:t>HtmlTableCell controls the &lt;td&gt; element. </a:t>
            </a:r>
          </a:p>
          <a:p>
            <a:r>
              <a:rPr lang="en-US" dirty="0"/>
              <a:t>HtmlTableRow controls the &lt;</a:t>
            </a:r>
            <a:r>
              <a:rPr lang="en-US" dirty="0" err="1"/>
              <a:t>tr</a:t>
            </a:r>
            <a:r>
              <a:rPr lang="en-US" dirty="0"/>
              <a:t>&gt; element. </a:t>
            </a:r>
          </a:p>
          <a:p>
            <a:r>
              <a:rPr lang="en-US" dirty="0" err="1"/>
              <a:t>HtmlTextArea</a:t>
            </a:r>
            <a:r>
              <a:rPr lang="en-US" dirty="0"/>
              <a:t> controls the &lt;</a:t>
            </a:r>
            <a:r>
              <a:rPr lang="en-US" dirty="0" err="1"/>
              <a:t>textarea</a:t>
            </a:r>
            <a:r>
              <a:rPr lang="en-US" dirty="0"/>
              <a:t>&gt; element. </a:t>
            </a:r>
          </a:p>
          <a:p>
            <a:r>
              <a:rPr lang="en-US" dirty="0" err="1"/>
              <a:t>HtmlInputButton</a:t>
            </a:r>
            <a:r>
              <a:rPr lang="en-US" dirty="0"/>
              <a:t> controls the &lt;input type</a:t>
            </a:r>
            <a:r>
              <a:rPr lang="en-US" dirty="0" smtClean="0"/>
              <a:t>="button"&gt;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HtmlInputCheckBox</a:t>
            </a:r>
            <a:r>
              <a:rPr lang="en-US" dirty="0"/>
              <a:t> controls the &lt;input type</a:t>
            </a:r>
            <a:r>
              <a:rPr lang="en-US" dirty="0" smtClean="0"/>
              <a:t>="checkbox"&gt;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HtmlInputFile</a:t>
            </a:r>
            <a:r>
              <a:rPr lang="en-US" dirty="0"/>
              <a:t> controls the &lt;input type</a:t>
            </a:r>
            <a:r>
              <a:rPr lang="en-US" dirty="0" smtClean="0"/>
              <a:t>="file"&gt;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HtmlInputHidden</a:t>
            </a:r>
            <a:r>
              <a:rPr lang="en-US" dirty="0"/>
              <a:t> controls the &lt;input type</a:t>
            </a:r>
            <a:r>
              <a:rPr lang="en-US" dirty="0" smtClean="0"/>
              <a:t>="hidden"&gt;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HtmlInputImage</a:t>
            </a:r>
            <a:r>
              <a:rPr lang="en-US" dirty="0"/>
              <a:t> controls the &lt;input type</a:t>
            </a:r>
            <a:r>
              <a:rPr lang="en-US" dirty="0" smtClean="0"/>
              <a:t>="image"&gt;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HtmlInputRadioButton</a:t>
            </a:r>
            <a:r>
              <a:rPr lang="en-US" dirty="0"/>
              <a:t> controls the &lt;input type</a:t>
            </a:r>
            <a:r>
              <a:rPr lang="en-US" dirty="0" smtClean="0"/>
              <a:t>="radio"&gt; </a:t>
            </a:r>
            <a:r>
              <a:rPr lang="en-US" dirty="0"/>
              <a:t>element. </a:t>
            </a:r>
          </a:p>
          <a:p>
            <a:r>
              <a:rPr lang="en-US" dirty="0" err="1"/>
              <a:t>HtmlInputText</a:t>
            </a:r>
            <a:r>
              <a:rPr lang="en-US" dirty="0"/>
              <a:t> controls the &lt;input type</a:t>
            </a:r>
            <a:r>
              <a:rPr lang="en-US" dirty="0" smtClean="0"/>
              <a:t>="text"&gt; </a:t>
            </a:r>
            <a:r>
              <a:rPr lang="en-US" dirty="0"/>
              <a:t>element. </a:t>
            </a:r>
          </a:p>
          <a:p>
            <a:r>
              <a:rPr lang="en-US" dirty="0"/>
              <a:t>HtmlImage controls the &lt;</a:t>
            </a:r>
            <a:r>
              <a:rPr lang="en-US" dirty="0" err="1"/>
              <a:t>img</a:t>
            </a:r>
            <a:r>
              <a:rPr lang="en-US" dirty="0"/>
              <a:t>&gt; element. 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58FBB1-3FA1-4371-BE93-EA7998EB4C49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5E697B-DABE-4C89-BBEF-97EB46617B35}" type="slidenum">
              <a:rPr lang="en-US"/>
              <a:pPr/>
              <a:t>75</a:t>
            </a:fld>
            <a:r>
              <a:rPr lang="en-US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AFBC3B-5D7C-4E89-A5D8-61FF0CCF7B7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753642-63F5-4CF1-8DE7-134E75D0DAC1}" type="slidenum">
              <a:rPr lang="en-US"/>
              <a:pPr/>
              <a:t>78</a:t>
            </a:fld>
            <a:r>
              <a:rPr lang="en-US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D78A246-C60A-496B-82CA-5317F0803FD7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DA2D9-A999-44CA-B2E2-8EC3CB786680}" type="slidenum">
              <a:rPr lang="en-US"/>
              <a:pPr/>
              <a:t>79</a:t>
            </a:fld>
            <a:r>
              <a:rPr lang="en-US"/>
              <a:t>##</a:t>
            </a:r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193E5C7-00E2-4C82-AC12-3D0604C4F984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F7C5D-6B02-45FC-A180-8F87F3FB9961}" type="slidenum">
              <a:rPr lang="en-US"/>
              <a:pPr/>
              <a:t>80</a:t>
            </a:fld>
            <a:r>
              <a:rPr lang="en-US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9D01825-AAC8-4243-AED9-3E6555DF63B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3BA536-1AEA-4A84-A33D-F68192295275}" type="slidenum">
              <a:rPr lang="en-US"/>
              <a:pPr/>
              <a:t>81</a:t>
            </a:fld>
            <a:r>
              <a:rPr lang="en-US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E07E87-BC6C-49BE-A53E-120B00A98273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b="1" dirty="0"/>
              <a:t>Как работи </a:t>
            </a:r>
            <a:r>
              <a:rPr lang="en-US" b="1" dirty="0"/>
              <a:t>ASP.NET</a:t>
            </a:r>
            <a:endParaRPr lang="bg-BG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5000"/>
              </a:lnSpc>
            </a:pPr>
            <a:r>
              <a:rPr lang="bg-BG" dirty="0"/>
              <a:t>Традиционните </a:t>
            </a:r>
            <a:r>
              <a:rPr lang="bg-BG" sz="1300" dirty="0"/>
              <a:t>уеб </a:t>
            </a:r>
            <a:r>
              <a:rPr lang="bg-BG" dirty="0"/>
              <a:t>страници могат да изпълняват код на клиента, за да извършват по-прости операции, докато </a:t>
            </a:r>
            <a:r>
              <a:rPr lang="en-US" dirty="0"/>
              <a:t>ASP.NET </a:t>
            </a:r>
            <a:r>
              <a:rPr lang="bg-BG" sz="1300" dirty="0"/>
              <a:t>уеб </a:t>
            </a:r>
            <a:r>
              <a:rPr lang="bg-BG" dirty="0"/>
              <a:t>формите могат също да изпълняват </a:t>
            </a:r>
            <a:r>
              <a:rPr lang="bg-B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код от страна на сървъра (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server-side code</a:t>
            </a:r>
            <a:r>
              <a:rPr lang="bg-B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dirty="0"/>
              <a:t>,</a:t>
            </a:r>
            <a:r>
              <a:rPr lang="bg-BG" dirty="0"/>
              <a:t> с който да осъществяват</a:t>
            </a:r>
            <a:r>
              <a:rPr lang="en-US" dirty="0"/>
              <a:t> </a:t>
            </a:r>
            <a:r>
              <a:rPr lang="bg-BG" dirty="0"/>
              <a:t>достъп до бази данни, достъп до ресурсите на самия сървър, генериране на допълнителни </a:t>
            </a:r>
            <a:r>
              <a:rPr lang="bg-BG" sz="1300" dirty="0"/>
              <a:t>уеб </a:t>
            </a:r>
            <a:r>
              <a:rPr lang="bg-BG" dirty="0"/>
              <a:t>форми или да се възползват от вградената система за сигурност на сървъра</a:t>
            </a:r>
            <a:r>
              <a:rPr lang="en-US" dirty="0"/>
              <a:t>.</a:t>
            </a:r>
          </a:p>
          <a:p>
            <a:r>
              <a:rPr lang="bg-BG" dirty="0"/>
              <a:t>Заради това че </a:t>
            </a:r>
            <a:r>
              <a:rPr lang="en-US" dirty="0"/>
              <a:t>ASP.NET </a:t>
            </a:r>
            <a:r>
              <a:rPr lang="bg-BG" sz="1300" dirty="0"/>
              <a:t>уеб </a:t>
            </a:r>
            <a:r>
              <a:rPr lang="bg-BG" dirty="0"/>
              <a:t>формите не разчитат на скрипт от страна на клиента (</a:t>
            </a:r>
            <a:r>
              <a:rPr lang="en-US" dirty="0"/>
              <a:t>client-side scripting</a:t>
            </a:r>
            <a:r>
              <a:rPr lang="bg-BG" dirty="0"/>
              <a:t>)</a:t>
            </a:r>
            <a:r>
              <a:rPr lang="en-US" dirty="0"/>
              <a:t>,</a:t>
            </a:r>
            <a:r>
              <a:rPr lang="bg-BG" dirty="0"/>
              <a:t> както и това</a:t>
            </a:r>
            <a:r>
              <a:rPr lang="en-US" dirty="0"/>
              <a:t>,</a:t>
            </a:r>
            <a:r>
              <a:rPr lang="bg-BG" dirty="0"/>
              <a:t> че всяка </a:t>
            </a:r>
            <a:r>
              <a:rPr lang="en-US" dirty="0"/>
              <a:t>Web</a:t>
            </a:r>
            <a:r>
              <a:rPr lang="bg-BG" dirty="0"/>
              <a:t> форма в крайна сметка се превръща в чист </a:t>
            </a:r>
            <a:r>
              <a:rPr lang="en-US" dirty="0"/>
              <a:t>HTML,</a:t>
            </a:r>
            <a:r>
              <a:rPr lang="bg-BG" dirty="0"/>
              <a:t> те не са зависими от </a:t>
            </a:r>
            <a:r>
              <a:rPr lang="bg-BG" noProof="1"/>
              <a:t>клиентския</a:t>
            </a:r>
            <a:r>
              <a:rPr lang="bg-BG" dirty="0"/>
              <a:t> </a:t>
            </a:r>
            <a:r>
              <a:rPr lang="bg-BG" noProof="1"/>
              <a:t>браузър</a:t>
            </a:r>
            <a:r>
              <a:rPr lang="bg-BG" dirty="0"/>
              <a:t> или операционна система</a:t>
            </a:r>
            <a:r>
              <a:rPr lang="en-US" dirty="0"/>
              <a:t>. </a:t>
            </a:r>
            <a:r>
              <a:rPr lang="bg-BG" dirty="0"/>
              <a:t>Това позволява направата на една </a:t>
            </a:r>
            <a:r>
              <a:rPr lang="bg-BG" sz="1300" dirty="0"/>
              <a:t>уеб </a:t>
            </a:r>
            <a:r>
              <a:rPr lang="bg-BG" dirty="0"/>
              <a:t>форма, която да работи върху практически всяко устройство, което разполага с интернет</a:t>
            </a:r>
            <a:r>
              <a:rPr lang="en-US" dirty="0"/>
              <a:t> </a:t>
            </a:r>
            <a:r>
              <a:rPr lang="bg-BG" dirty="0"/>
              <a:t>свързаност и </a:t>
            </a:r>
            <a:r>
              <a:rPr lang="bg-BG" sz="1300" dirty="0"/>
              <a:t>уеб </a:t>
            </a:r>
            <a:r>
              <a:rPr lang="bg-BG" noProof="1"/>
              <a:t>браузър</a:t>
            </a:r>
            <a:r>
              <a:rPr lang="en-US" dirty="0"/>
              <a:t>, </a:t>
            </a:r>
            <a:r>
              <a:rPr lang="bg-BG" dirty="0"/>
              <a:t>т.е. т.нар. </a:t>
            </a:r>
            <a:r>
              <a:rPr lang="en-US" dirty="0"/>
              <a:t>Smart Client.</a:t>
            </a:r>
            <a:endParaRPr lang="bg-BG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52F176A-C810-4601-81AE-4A601850C374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52C0E8-AA85-41AD-BAE5-2243C20AC970}" type="slidenum">
              <a:rPr lang="en-US"/>
              <a:pPr/>
              <a:t>84</a:t>
            </a:fld>
            <a:r>
              <a:rPr lang="en-US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EF615E-6AE9-4581-A400-C839741A31DF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85C31-AC4D-48EC-8A81-811791197037}" type="slidenum">
              <a:rPr lang="en-US"/>
              <a:pPr/>
              <a:t>85</a:t>
            </a:fld>
            <a:r>
              <a:rPr lang="en-US"/>
              <a:t>##</a:t>
            </a:r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1CF68F2-A2DC-41A5-AE11-8CC9F1FB453C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848B0-5A80-4B22-A45E-F0C58172684C}" type="slidenum">
              <a:rPr lang="en-US"/>
              <a:pPr/>
              <a:t>86</a:t>
            </a:fld>
            <a:r>
              <a:rPr lang="en-US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CD67E5-35B1-4D00-B9EC-3305BDD1511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40916-7D57-473B-A340-63A32FF33209}" type="slidenum">
              <a:rPr lang="en-US"/>
              <a:pPr/>
              <a:t>87</a:t>
            </a:fld>
            <a:r>
              <a:rPr lang="en-US"/>
              <a:t>##</a:t>
            </a:r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/>
              <a:t>Вътрешни контроли</a:t>
            </a:r>
            <a:r>
              <a:rPr lang="en-US" b="1"/>
              <a:t> </a:t>
            </a:r>
            <a:r>
              <a:rPr lang="en-US" b="1">
                <a:sym typeface="Wingdings" pitchFamily="2" charset="2"/>
              </a:rPr>
              <a:t></a:t>
            </a:r>
            <a:r>
              <a:rPr lang="en-US" b="1"/>
              <a:t> HTML</a:t>
            </a:r>
            <a:endParaRPr lang="en-US" b="1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/>
              <a:t>Basic Web server </a:t>
            </a:r>
            <a:r>
              <a:rPr lang="bg-BG"/>
              <a:t>контроли отговарят на прости </a:t>
            </a:r>
            <a:r>
              <a:rPr lang="en-US"/>
              <a:t>HTML </a:t>
            </a:r>
            <a:r>
              <a:rPr lang="bg-BG"/>
              <a:t>елементи</a:t>
            </a:r>
            <a:r>
              <a:rPr lang="en-US"/>
              <a:t>. </a:t>
            </a:r>
            <a:r>
              <a:rPr lang="bg-BG"/>
              <a:t>Някои от често използваните основни</a:t>
            </a:r>
            <a:r>
              <a:rPr lang="en-US"/>
              <a:t> </a:t>
            </a:r>
            <a:r>
              <a:rPr lang="bg-BG"/>
              <a:t> </a:t>
            </a:r>
            <a:r>
              <a:rPr lang="en-US"/>
              <a:t>Web server </a:t>
            </a:r>
            <a:r>
              <a:rPr lang="bg-BG"/>
              <a:t>контроли са показани на таблицата</a:t>
            </a:r>
            <a:r>
              <a:rPr lang="en-US"/>
              <a:t>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3BCA166-03FB-4667-A86E-EBE9C4C7B93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767B6-AA5A-493A-A8A5-48F6738799DE}" type="slidenum">
              <a:rPr lang="en-US"/>
              <a:pPr/>
              <a:t>88</a:t>
            </a:fld>
            <a:r>
              <a:rPr lang="en-US"/>
              <a:t>##</a:t>
            </a: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3711A76-6A24-4388-9752-45DD6899A6D4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9C77CD-816D-4C03-902E-2B28946478E2}" type="slidenum">
              <a:rPr lang="en-US"/>
              <a:pPr/>
              <a:t>89</a:t>
            </a:fld>
            <a:r>
              <a:rPr lang="en-US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0F3B9F6-70A4-45AE-AB87-ADC884FF5BC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13ABFF-0325-48CC-89D7-F4215C0DC90D}" type="slidenum">
              <a:rPr lang="en-US"/>
              <a:pPr/>
              <a:t>90</a:t>
            </a:fld>
            <a:r>
              <a:rPr lang="en-US"/>
              <a:t>##</a:t>
            </a:r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7CA7ECF-DF13-4A64-AC03-A03F95F909FA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328C6F-1B39-4977-AD60-558D0CE42CD9}" type="slidenum">
              <a:rPr lang="en-US"/>
              <a:pPr/>
              <a:t>91</a:t>
            </a:fld>
            <a:r>
              <a:rPr lang="en-US"/>
              <a:t>##</a:t>
            </a:r>
          </a:p>
        </p:txBody>
      </p:sp>
      <p:sp>
        <p:nvSpPr>
          <p:cNvPr id="51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9EBD9E5-72E7-46CE-B56A-EC3FA2AA350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A00BC4-40A0-4E1F-901A-540FD26975E1}" type="slidenum">
              <a:rPr lang="en-US"/>
              <a:pPr/>
              <a:t>92</a:t>
            </a:fld>
            <a:r>
              <a:rPr lang="en-US"/>
              <a:t>##</a:t>
            </a:r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F8027CD-6D72-4279-B841-D7202E1A6FB3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B6BE6C-01B9-4634-B604-0F517B99CD63}" type="slidenum">
              <a:rPr lang="en-US"/>
              <a:pPr/>
              <a:t>93</a:t>
            </a:fld>
            <a:r>
              <a:rPr lang="en-US"/>
              <a:t>##</a:t>
            </a:r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7C046-21CC-42DF-B583-0AB76692BFD2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sz="900" b="1" dirty="0"/>
              <a:t>Разделяне на визуализация от бизнес логика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Един от основните проблеми на </a:t>
            </a:r>
            <a:r>
              <a:rPr lang="en-US" sz="900" dirty="0"/>
              <a:t>ASP </a:t>
            </a:r>
            <a:r>
              <a:rPr lang="bg-BG" sz="900" dirty="0"/>
              <a:t>е смесването на </a:t>
            </a:r>
            <a:r>
              <a:rPr lang="en-US" sz="900" dirty="0"/>
              <a:t>HTML</a:t>
            </a:r>
            <a:r>
              <a:rPr lang="bg-BG" sz="900" dirty="0"/>
              <a:t> с бизнес логика, което прави страницата трудна за разбиране, поддръжка и дебъгване. Файлът става неимоверно голям и сложен, което забава целият процес на разработка на приложението. Една от основните цели на А</a:t>
            </a:r>
            <a:r>
              <a:rPr lang="en-US" sz="900" dirty="0"/>
              <a:t>SP.NET e </a:t>
            </a:r>
            <a:r>
              <a:rPr lang="bg-BG" sz="900" dirty="0"/>
              <a:t>да се справи с този проблем. Понеже потребителския интерфейс и бизнес логиката са две отделни неща </a:t>
            </a:r>
            <a:r>
              <a:rPr lang="en-US" sz="900" dirty="0"/>
              <a:t>ASP.NET </a:t>
            </a:r>
            <a:r>
              <a:rPr lang="bg-BG" sz="900" dirty="0"/>
              <a:t>ги разделя и се справя със всяко едно от тях поотделно – тука може да влезе текста от 2-</a:t>
            </a:r>
            <a:r>
              <a:rPr lang="bg-BG" sz="900" noProof="1"/>
              <a:t>ра</a:t>
            </a:r>
            <a:r>
              <a:rPr lang="bg-BG" sz="900" dirty="0"/>
              <a:t> точка. Благодарение на това разделение логиката за всяка форма</a:t>
            </a:r>
            <a:r>
              <a:rPr lang="en-US" sz="900" dirty="0"/>
              <a:t> (</a:t>
            </a:r>
            <a:r>
              <a:rPr lang="bg-BG" sz="900" dirty="0"/>
              <a:t>страница</a:t>
            </a:r>
            <a:r>
              <a:rPr lang="en-US" sz="900" dirty="0"/>
              <a:t>)</a:t>
            </a:r>
            <a:r>
              <a:rPr lang="bg-BG" sz="900" dirty="0"/>
              <a:t> става ясно отделена от </a:t>
            </a:r>
            <a:r>
              <a:rPr lang="en-US" sz="900" dirty="0"/>
              <a:t>UI</a:t>
            </a:r>
            <a:r>
              <a:rPr lang="bg-BG" sz="900" dirty="0"/>
              <a:t>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Програмирането за клиентския интерфейс (</a:t>
            </a:r>
            <a:r>
              <a:rPr lang="en-US" sz="900" dirty="0"/>
              <a:t>UI</a:t>
            </a:r>
            <a:r>
              <a:rPr lang="bg-BG" sz="900" dirty="0"/>
              <a:t>)</a:t>
            </a:r>
            <a:r>
              <a:rPr lang="en-US" sz="900" dirty="0"/>
              <a:t> </a:t>
            </a:r>
            <a:r>
              <a:rPr lang="bg-BG" sz="900" dirty="0"/>
              <a:t>се разделя на две различни части:</a:t>
            </a:r>
          </a:p>
          <a:p>
            <a:pPr lvl="1">
              <a:lnSpc>
                <a:spcPct val="90000"/>
              </a:lnSpc>
            </a:pPr>
            <a:r>
              <a:rPr lang="bg-BG" sz="900" dirty="0"/>
              <a:t>За </a:t>
            </a:r>
            <a:r>
              <a:rPr lang="bg-BG" sz="900" dirty="0">
                <a:solidFill>
                  <a:srgbClr val="FFCC00"/>
                </a:solidFill>
              </a:rPr>
              <a:t>визуализация </a:t>
            </a:r>
            <a:r>
              <a:rPr lang="bg-BG" sz="900" dirty="0"/>
              <a:t>се използва </a:t>
            </a:r>
            <a:r>
              <a:rPr lang="en-US" sz="900" dirty="0"/>
              <a:t>HTML</a:t>
            </a:r>
            <a:r>
              <a:rPr lang="bg-BG" sz="900" dirty="0"/>
              <a:t> код, записан във файл с разширение </a:t>
            </a:r>
            <a:r>
              <a:rPr lang="en-US" sz="900" noProof="1"/>
              <a:t>.aspx</a:t>
            </a:r>
            <a:r>
              <a:rPr lang="bg-BG" sz="900" dirty="0"/>
              <a:t>.</a:t>
            </a:r>
            <a:endParaRPr lang="bg-BG" sz="900" noProof="1"/>
          </a:p>
          <a:p>
            <a:pPr lvl="1">
              <a:lnSpc>
                <a:spcPct val="90000"/>
              </a:lnSpc>
            </a:pPr>
            <a:r>
              <a:rPr lang="bg-BG" sz="900" dirty="0">
                <a:solidFill>
                  <a:srgbClr val="FFCC00"/>
                </a:solidFill>
              </a:rPr>
              <a:t>Бизнес логиката</a:t>
            </a:r>
            <a:r>
              <a:rPr lang="bg-BG" sz="900" dirty="0"/>
              <a:t> се дефинира в отделен файл (с разширение </a:t>
            </a:r>
            <a:r>
              <a:rPr lang="en-US" sz="900" dirty="0"/>
              <a:t>.</a:t>
            </a:r>
            <a:r>
              <a:rPr lang="en-US" sz="900" noProof="1"/>
              <a:t>cs</a:t>
            </a:r>
            <a:r>
              <a:rPr lang="en-US" sz="900" dirty="0"/>
              <a:t> </a:t>
            </a:r>
            <a:r>
              <a:rPr lang="bg-BG" sz="900" dirty="0"/>
              <a:t>за </a:t>
            </a:r>
            <a:r>
              <a:rPr lang="en-US" sz="900" dirty="0"/>
              <a:t>C#</a:t>
            </a:r>
            <a:r>
              <a:rPr lang="bg-BG" sz="900" dirty="0"/>
              <a:t>), съдържащ конкретната имплементация чрез определен език.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Файлът, съдържащ бизнес логиката, се нарича "Изпълнимия код на уеб</a:t>
            </a:r>
            <a:r>
              <a:rPr lang="en-US" sz="900" dirty="0"/>
              <a:t> </a:t>
            </a:r>
            <a:r>
              <a:rPr lang="bg-BG" sz="900" dirty="0"/>
              <a:t>формата" (</a:t>
            </a:r>
            <a:r>
              <a:rPr lang="en-US" sz="900" dirty="0"/>
              <a:t>"Code Behind"</a:t>
            </a:r>
            <a:r>
              <a:rPr lang="bg-BG" sz="900" dirty="0"/>
              <a:t>).</a:t>
            </a:r>
          </a:p>
          <a:p>
            <a:pPr>
              <a:lnSpc>
                <a:spcPct val="90000"/>
              </a:lnSpc>
            </a:pPr>
            <a:endParaRPr lang="bg-BG" sz="900" b="1" dirty="0"/>
          </a:p>
          <a:p>
            <a:pPr>
              <a:lnSpc>
                <a:spcPct val="90000"/>
              </a:lnSpc>
            </a:pPr>
            <a:r>
              <a:rPr lang="bg-BG" sz="900" dirty="0"/>
              <a:t>Зад всяка </a:t>
            </a:r>
            <a:r>
              <a:rPr lang="en-US" sz="900" dirty="0"/>
              <a:t>Web</a:t>
            </a:r>
            <a:r>
              <a:rPr lang="bg-BG" sz="900" dirty="0"/>
              <a:t> форма стой богатия обектен модел на .</a:t>
            </a:r>
            <a:r>
              <a:rPr lang="en-US" sz="900" dirty="0"/>
              <a:t>NET Framework. </a:t>
            </a:r>
            <a:r>
              <a:rPr lang="bg-BG" sz="900" dirty="0"/>
              <a:t>Както вече знаем всяка </a:t>
            </a:r>
            <a:r>
              <a:rPr lang="en-US" sz="900" dirty="0"/>
              <a:t>Web</a:t>
            </a:r>
            <a:r>
              <a:rPr lang="bg-BG" sz="900" dirty="0"/>
              <a:t> форма се компилира до клас в асемблито на проекта ни.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Класът, генериран от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файл, наследява един междинен клас вместо директно от </a:t>
            </a:r>
            <a:r>
              <a:rPr lang="en-US" sz="900" dirty="0"/>
              <a:t>Page</a:t>
            </a:r>
            <a:r>
              <a:rPr lang="bg-BG" sz="900" dirty="0"/>
              <a:t> класа.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Междинният клас се нарича "Изпълнимият клас" (</a:t>
            </a:r>
            <a:r>
              <a:rPr lang="en-US" sz="900" dirty="0"/>
              <a:t>code-behind class</a:t>
            </a:r>
            <a:r>
              <a:rPr lang="bg-BG" sz="900" dirty="0"/>
              <a:t>)</a:t>
            </a:r>
            <a:r>
              <a:rPr lang="en-US" sz="900" dirty="0"/>
              <a:t>, </a:t>
            </a:r>
            <a:r>
              <a:rPr lang="bg-BG" sz="900" dirty="0"/>
              <a:t>където можем лесно да добавяме методи, обработка на събития и др.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Чрез "изпълнимия код" представянето е разделено от логиката, което прави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страници по лесни за поддръжка.</a:t>
            </a:r>
          </a:p>
          <a:p>
            <a:pPr>
              <a:lnSpc>
                <a:spcPct val="90000"/>
              </a:lnSpc>
            </a:pPr>
            <a:endParaRPr lang="en-US" sz="900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C8C7568-BFFD-43E9-AB41-E327EA99081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6E0A71-A9B3-4700-AB2A-5D29B1B45C6C}" type="slidenum">
              <a:rPr lang="en-US"/>
              <a:pPr/>
              <a:t>94</a:t>
            </a:fld>
            <a:r>
              <a:rPr lang="en-US"/>
              <a:t>##</a:t>
            </a:r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77AD7FA-7494-4E58-BC8A-AF38131E3D9E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6F1EF3-0489-4C42-A56E-6EA44373FB4C}" type="slidenum">
              <a:rPr lang="en-US"/>
              <a:pPr/>
              <a:t>95</a:t>
            </a:fld>
            <a:r>
              <a:rPr lang="en-US"/>
              <a:t>##</a:t>
            </a:r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D692852-7A7A-4FA4-881B-22379B6C701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14AF76-4058-445D-88D8-F252D6D69981}" type="slidenum">
              <a:rPr lang="en-US"/>
              <a:pPr/>
              <a:t>98</a:t>
            </a:fld>
            <a:r>
              <a:rPr lang="en-US"/>
              <a:t>##</a:t>
            </a:r>
          </a:p>
        </p:txBody>
      </p:sp>
      <p:sp>
        <p:nvSpPr>
          <p:cNvPr id="57549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75491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95AFE968-E253-4ED0-9984-6C15C586B499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75492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75493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32C30773-C78E-4563-B534-CBDD8351B7EF}" type="slidenum">
              <a:rPr lang="en-US" sz="1100" i="1">
                <a:latin typeface="Arial" charset="0"/>
              </a:rPr>
              <a:pPr algn="r" defTabSz="937408"/>
              <a:t>98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75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54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EC2620E-7A46-431E-9A08-7A46FD422561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B796A-5141-4036-9928-4FF82C4D7FFA}" type="slidenum">
              <a:rPr lang="en-US"/>
              <a:pPr/>
              <a:t>99</a:t>
            </a:fld>
            <a:r>
              <a:rPr lang="en-US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39750E4-FA06-4BDF-95FE-641B77EF7E96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7E0CF-9039-4FEE-A3C7-A8669A0AD94C}" type="slidenum">
              <a:rPr lang="en-US"/>
              <a:pPr/>
              <a:t>101</a:t>
            </a:fld>
            <a:r>
              <a:rPr lang="en-US"/>
              <a:t>##</a:t>
            </a:r>
          </a:p>
        </p:txBody>
      </p:sp>
      <p:sp>
        <p:nvSpPr>
          <p:cNvPr id="578562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78563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D1CF079B-9B45-47FB-BBF2-23D7C64D3540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78564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78565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AA65AE80-F333-4650-9616-027E3E5D6AFB}" type="slidenum">
              <a:rPr lang="en-US" sz="1100" i="1">
                <a:latin typeface="Arial" charset="0"/>
              </a:rPr>
              <a:pPr algn="r" defTabSz="937408"/>
              <a:t>101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78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6E78B2-5D7D-4AE5-BE28-816C3AC0AE49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371B7-E062-482E-9675-86A2DF35EEEA}" type="slidenum">
              <a:rPr lang="en-US"/>
              <a:pPr/>
              <a:t>103</a:t>
            </a:fld>
            <a:r>
              <a:rPr lang="en-US"/>
              <a:t>##</a:t>
            </a: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82BCB6-F984-4730-8CAC-B4AB2E3A5CA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93465F-440C-4F90-93BD-A5FD6B6BC747}" type="slidenum">
              <a:rPr lang="en-US"/>
              <a:pPr/>
              <a:t>106</a:t>
            </a:fld>
            <a:r>
              <a:rPr lang="en-US"/>
              <a:t>##</a:t>
            </a:r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82BCB6-F984-4730-8CAC-B4AB2E3A5CA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93465F-440C-4F90-93BD-A5FD6B6BC747}" type="slidenum">
              <a:rPr lang="en-US"/>
              <a:pPr/>
              <a:t>109</a:t>
            </a:fld>
            <a:r>
              <a:rPr lang="en-US"/>
              <a:t>##</a:t>
            </a:r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5249FF9-AE40-49F6-8B4E-530ECAD6C5DD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3C943-39CB-446A-B79B-8DDEE14AD230}" type="slidenum">
              <a:rPr lang="en-US"/>
              <a:pPr/>
              <a:t>110</a:t>
            </a:fld>
            <a:r>
              <a:rPr lang="en-US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7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E4548-F96B-4143-BBC6-E41374F2D292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bg-BG" sz="9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Бележки на автора:</a:t>
            </a:r>
            <a:r>
              <a:rPr lang="en-US" sz="9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(2)</a:t>
            </a:r>
            <a:endParaRPr lang="bg-BG" sz="9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bg-BG" sz="900" b="1" dirty="0"/>
              <a:t>Разделяне на визуализация от бизнес логика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Един от основните проблеми на </a:t>
            </a:r>
            <a:r>
              <a:rPr lang="en-US" sz="900" dirty="0"/>
              <a:t>ASP </a:t>
            </a:r>
            <a:r>
              <a:rPr lang="bg-BG" sz="900" dirty="0"/>
              <a:t>е смесването на </a:t>
            </a:r>
            <a:r>
              <a:rPr lang="en-US" sz="900" dirty="0"/>
              <a:t>HTML</a:t>
            </a:r>
            <a:r>
              <a:rPr lang="bg-BG" sz="900" dirty="0"/>
              <a:t> с бизнес логика, което прави страницата трудна за разбиране, поддръжка и дебъгване. Файлът става неимоверно голям и сложен, което забава целият процес на разработка на приложението. Една от основните цели на А</a:t>
            </a:r>
            <a:r>
              <a:rPr lang="en-US" sz="900" dirty="0"/>
              <a:t>SP.NET e </a:t>
            </a:r>
            <a:r>
              <a:rPr lang="bg-BG" sz="900" dirty="0"/>
              <a:t>да се справи с този проблем. Понеже потребителския интерфейс и бизнес логиката са две отделни неща </a:t>
            </a:r>
            <a:r>
              <a:rPr lang="en-US" sz="900" dirty="0"/>
              <a:t>ASP.NET </a:t>
            </a:r>
            <a:r>
              <a:rPr lang="bg-BG" sz="900" dirty="0"/>
              <a:t>ги разделя и се справя със всяко едно от тях поотделно – тука може да влезе текста от 2-</a:t>
            </a:r>
            <a:r>
              <a:rPr lang="bg-BG" sz="900" noProof="1"/>
              <a:t>ра</a:t>
            </a:r>
            <a:r>
              <a:rPr lang="bg-BG" sz="900" dirty="0"/>
              <a:t> точка. Благодарение на това разделение логиката за всяка форма</a:t>
            </a:r>
            <a:r>
              <a:rPr lang="en-US" sz="900" dirty="0"/>
              <a:t> (</a:t>
            </a:r>
            <a:r>
              <a:rPr lang="bg-BG" sz="900" dirty="0"/>
              <a:t>страница</a:t>
            </a:r>
            <a:r>
              <a:rPr lang="en-US" sz="900" dirty="0"/>
              <a:t>)</a:t>
            </a:r>
            <a:r>
              <a:rPr lang="bg-BG" sz="900" dirty="0"/>
              <a:t> става ясно отделена от </a:t>
            </a:r>
            <a:r>
              <a:rPr lang="en-US" sz="900" dirty="0"/>
              <a:t>UI</a:t>
            </a:r>
            <a:r>
              <a:rPr lang="bg-BG" sz="900" dirty="0"/>
              <a:t>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Програмирането за клиентския интерфейс (</a:t>
            </a:r>
            <a:r>
              <a:rPr lang="en-US" sz="900" dirty="0"/>
              <a:t>UI</a:t>
            </a:r>
            <a:r>
              <a:rPr lang="bg-BG" sz="900" dirty="0"/>
              <a:t>)</a:t>
            </a:r>
            <a:r>
              <a:rPr lang="en-US" sz="900" dirty="0"/>
              <a:t> </a:t>
            </a:r>
            <a:r>
              <a:rPr lang="bg-BG" sz="900" dirty="0"/>
              <a:t>се разделя на две различни части:</a:t>
            </a:r>
          </a:p>
          <a:p>
            <a:pPr lvl="1">
              <a:lnSpc>
                <a:spcPct val="90000"/>
              </a:lnSpc>
            </a:pPr>
            <a:r>
              <a:rPr lang="bg-BG" sz="900" dirty="0"/>
              <a:t>За </a:t>
            </a:r>
            <a:r>
              <a:rPr lang="bg-BG" sz="900" dirty="0">
                <a:solidFill>
                  <a:srgbClr val="FFCC00"/>
                </a:solidFill>
              </a:rPr>
              <a:t>визуализация </a:t>
            </a:r>
            <a:r>
              <a:rPr lang="bg-BG" sz="900" dirty="0"/>
              <a:t>се използва </a:t>
            </a:r>
            <a:r>
              <a:rPr lang="en-US" sz="900" dirty="0"/>
              <a:t>HTML</a:t>
            </a:r>
            <a:r>
              <a:rPr lang="bg-BG" sz="900" dirty="0"/>
              <a:t> код, записан във файл с разширение </a:t>
            </a:r>
            <a:r>
              <a:rPr lang="en-US" sz="900" noProof="1"/>
              <a:t>.aspx</a:t>
            </a:r>
            <a:r>
              <a:rPr lang="bg-BG" sz="900" dirty="0"/>
              <a:t>.</a:t>
            </a:r>
            <a:endParaRPr lang="bg-BG" sz="900" noProof="1"/>
          </a:p>
          <a:p>
            <a:pPr lvl="1">
              <a:lnSpc>
                <a:spcPct val="90000"/>
              </a:lnSpc>
            </a:pPr>
            <a:r>
              <a:rPr lang="bg-BG" sz="900" dirty="0">
                <a:solidFill>
                  <a:srgbClr val="FFCC00"/>
                </a:solidFill>
              </a:rPr>
              <a:t>Бизнес логиката</a:t>
            </a:r>
            <a:r>
              <a:rPr lang="bg-BG" sz="900" dirty="0"/>
              <a:t> се дефинира в отделен файл (с разширение </a:t>
            </a:r>
            <a:r>
              <a:rPr lang="en-US" sz="900" dirty="0"/>
              <a:t>.</a:t>
            </a:r>
            <a:r>
              <a:rPr lang="en-US" sz="900" noProof="1"/>
              <a:t>cs</a:t>
            </a:r>
            <a:r>
              <a:rPr lang="en-US" sz="900" dirty="0"/>
              <a:t> </a:t>
            </a:r>
            <a:r>
              <a:rPr lang="bg-BG" sz="900" dirty="0"/>
              <a:t>за </a:t>
            </a:r>
            <a:r>
              <a:rPr lang="en-US" sz="900" dirty="0"/>
              <a:t>C#</a:t>
            </a:r>
            <a:r>
              <a:rPr lang="bg-BG" sz="900" dirty="0"/>
              <a:t>), съдържащ конкретната имплементация чрез определен език.</a:t>
            </a:r>
          </a:p>
          <a:p>
            <a:pPr>
              <a:lnSpc>
                <a:spcPct val="90000"/>
              </a:lnSpc>
            </a:pPr>
            <a:r>
              <a:rPr lang="bg-BG" sz="900" dirty="0"/>
              <a:t>Файлът, съдържащ бизнес логиката, се нарича "Изпълнимия код на уеб</a:t>
            </a:r>
            <a:r>
              <a:rPr lang="en-US" sz="900" dirty="0"/>
              <a:t> </a:t>
            </a:r>
            <a:r>
              <a:rPr lang="bg-BG" sz="900" dirty="0"/>
              <a:t>формата" (</a:t>
            </a:r>
            <a:r>
              <a:rPr lang="en-US" sz="900" dirty="0"/>
              <a:t>"Code Behind"</a:t>
            </a:r>
            <a:r>
              <a:rPr lang="bg-BG" sz="900" dirty="0"/>
              <a:t>).</a:t>
            </a:r>
          </a:p>
          <a:p>
            <a:pPr>
              <a:lnSpc>
                <a:spcPct val="90000"/>
              </a:lnSpc>
            </a:pPr>
            <a:endParaRPr lang="bg-BG" sz="900" b="1" dirty="0"/>
          </a:p>
          <a:p>
            <a:pPr>
              <a:lnSpc>
                <a:spcPct val="90000"/>
              </a:lnSpc>
            </a:pPr>
            <a:r>
              <a:rPr lang="bg-BG" sz="900" dirty="0"/>
              <a:t>Зад всяка уеб форма стои богатия обектен модел на .</a:t>
            </a:r>
            <a:r>
              <a:rPr lang="en-US" sz="900" dirty="0"/>
              <a:t>NET Framework. </a:t>
            </a:r>
            <a:r>
              <a:rPr lang="bg-BG" sz="900" dirty="0"/>
              <a:t>Както вече знаем, всяка уеб форма се компилира до клас в асемблито на проекта ни.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Класът, генериран от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файл, наследява един междинен клас вместо директно от </a:t>
            </a:r>
            <a:r>
              <a:rPr lang="en-US" sz="900" dirty="0"/>
              <a:t>Page</a:t>
            </a:r>
            <a:r>
              <a:rPr lang="bg-BG" sz="900" dirty="0"/>
              <a:t> класа.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Междинният клас се нарича "Изпълнимият клас" (</a:t>
            </a:r>
            <a:r>
              <a:rPr lang="en-US" sz="900" dirty="0"/>
              <a:t>code-behind class</a:t>
            </a:r>
            <a:r>
              <a:rPr lang="bg-BG" sz="900" dirty="0"/>
              <a:t>)</a:t>
            </a:r>
            <a:r>
              <a:rPr lang="en-US" sz="900" dirty="0"/>
              <a:t>, </a:t>
            </a:r>
            <a:r>
              <a:rPr lang="bg-BG" sz="900" dirty="0"/>
              <a:t>където можем лесно да добавяме методи, обработка на събития и др.</a:t>
            </a:r>
            <a:endParaRPr lang="en-US" sz="900" dirty="0"/>
          </a:p>
          <a:p>
            <a:pPr>
              <a:lnSpc>
                <a:spcPct val="90000"/>
              </a:lnSpc>
            </a:pPr>
            <a:r>
              <a:rPr lang="bg-BG" sz="900" dirty="0"/>
              <a:t>Чрез "изпълнимия код" представянето е разделено от логиката, което прави </a:t>
            </a:r>
            <a:r>
              <a:rPr lang="en-US" sz="900" dirty="0"/>
              <a:t>.</a:t>
            </a:r>
            <a:r>
              <a:rPr lang="en-US" sz="900" noProof="1"/>
              <a:t>aspx</a:t>
            </a:r>
            <a:r>
              <a:rPr lang="en-US" sz="900" dirty="0"/>
              <a:t> </a:t>
            </a:r>
            <a:r>
              <a:rPr lang="bg-BG" sz="900" dirty="0"/>
              <a:t>страници по лесни за поддръжка.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5249FF9-AE40-49F6-8B4E-530ECAD6C5DD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3C943-39CB-446A-B79B-8DDEE14AD230}" type="slidenum">
              <a:rPr lang="en-US"/>
              <a:pPr/>
              <a:t>113</a:t>
            </a:fld>
            <a:r>
              <a:rPr lang="en-US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0882912-581C-4FA1-8DBE-A8ADFA0B0E50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637487-6EFF-4B91-9046-FA4D568DAA61}" type="slidenum">
              <a:rPr lang="en-US"/>
              <a:pPr/>
              <a:t>114</a:t>
            </a:fld>
            <a:r>
              <a:rPr lang="en-US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D5A804B-DEBC-4AA4-BEB4-7BF9E28C52F5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DABF34-FE38-4511-8A9B-D08815629DAB}" type="slidenum">
              <a:rPr lang="en-US"/>
              <a:pPr/>
              <a:t>116</a:t>
            </a:fld>
            <a:r>
              <a:rPr lang="en-US"/>
              <a:t>##</a:t>
            </a:r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2CB86C3-8A2F-4A80-ACCB-CFF48FD9E4AD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A582C-FA6B-4868-9E01-BECC25401296}" type="slidenum">
              <a:rPr lang="en-US"/>
              <a:pPr/>
              <a:t>128</a:t>
            </a:fld>
            <a:r>
              <a:rPr lang="en-US"/>
              <a:t>##</a:t>
            </a:r>
          </a:p>
        </p:txBody>
      </p:sp>
      <p:sp>
        <p:nvSpPr>
          <p:cNvPr id="5806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80611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3C5C50FE-232D-46CF-BC43-E3B3D9E8BDD3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80612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80613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C1254E6B-933D-425B-9B93-2FD3564C48D4}" type="slidenum">
              <a:rPr lang="en-US" sz="1100" i="1">
                <a:latin typeface="Arial" charset="0"/>
              </a:rPr>
              <a:pPr algn="r" defTabSz="937408"/>
              <a:t>128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80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1BEAC85-EAEA-4BC7-AD22-44C3056FB57F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664F68-56C8-4369-A477-6665D56F1BFF}" type="slidenum">
              <a:rPr lang="en-US"/>
              <a:pPr/>
              <a:t>129</a:t>
            </a:fld>
            <a:r>
              <a:rPr lang="en-US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1109B2-5A62-4E8C-B5B7-D36E4D02669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5C57B-2FEF-47A7-99CC-20BD2541C2BF}" type="slidenum">
              <a:rPr lang="en-US"/>
              <a:pPr/>
              <a:t>135</a:t>
            </a:fld>
            <a:r>
              <a:rPr lang="en-US"/>
              <a:t>##</a:t>
            </a:r>
          </a:p>
        </p:txBody>
      </p:sp>
      <p:sp>
        <p:nvSpPr>
          <p:cNvPr id="5826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defTabSz="937408"/>
            <a:r>
              <a:rPr lang="en-US" sz="1100" i="1">
                <a:latin typeface="Arial" charset="0"/>
              </a:rPr>
              <a:t>*</a:t>
            </a:r>
            <a:endParaRPr lang="en-US" sz="1200">
              <a:latin typeface="Arial" charset="0"/>
            </a:endParaRPr>
          </a:p>
        </p:txBody>
      </p:sp>
      <p:sp>
        <p:nvSpPr>
          <p:cNvPr id="582659" name="Rectangle 3"/>
          <p:cNvSpPr txBox="1">
            <a:spLocks noGrp="1" noChangeArrowheads="1"/>
          </p:cNvSpPr>
          <p:nvPr/>
        </p:nvSpPr>
        <p:spPr bwMode="auto">
          <a:xfrm>
            <a:off x="3885274" y="0"/>
            <a:ext cx="2972726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/>
          <a:lstStyle/>
          <a:p>
            <a:pPr algn="r" defTabSz="937408"/>
            <a:fld id="{90026F79-DBFD-4EB4-9449-67248CBBF1B1}" type="datetime1">
              <a:rPr lang="en-US" sz="1100" i="1">
                <a:latin typeface="Arial" charset="0"/>
              </a:rPr>
              <a:pPr algn="r" defTabSz="937408"/>
              <a:t>10/8/2010</a:t>
            </a:fld>
            <a:r>
              <a:rPr lang="en-US" sz="1100" i="1">
                <a:latin typeface="Arial" charset="0"/>
              </a:rPr>
              <a:t>07/16/96</a:t>
            </a:r>
            <a:endParaRPr lang="en-US" sz="1200">
              <a:latin typeface="Arial" charset="0"/>
            </a:endParaRPr>
          </a:p>
        </p:txBody>
      </p:sp>
      <p:sp>
        <p:nvSpPr>
          <p:cNvPr id="582660" name="Rectangle 6"/>
          <p:cNvSpPr txBox="1">
            <a:spLocks noGrp="1" noChangeArrowheads="1"/>
          </p:cNvSpPr>
          <p:nvPr/>
        </p:nvSpPr>
        <p:spPr bwMode="auto">
          <a:xfrm>
            <a:off x="1" y="8687750"/>
            <a:ext cx="5503051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defTabSz="937408"/>
            <a:r>
              <a:rPr lang="en-US" sz="1100" i="1">
                <a:latin typeface="Arial" charset="0"/>
              </a:rPr>
              <a:t>(c) 2005 National Academy for Software Development - http://academy.devbg.org. All rights reserved. Unauthorized copying or re-distribution is strictly prohibited.*</a:t>
            </a:r>
            <a:endParaRPr lang="en-US" sz="1200">
              <a:latin typeface="Arial" charset="0"/>
            </a:endParaRPr>
          </a:p>
        </p:txBody>
      </p:sp>
      <p:sp>
        <p:nvSpPr>
          <p:cNvPr id="582661" name="Rectangle 7"/>
          <p:cNvSpPr txBox="1">
            <a:spLocks noGrp="1" noChangeArrowheads="1"/>
          </p:cNvSpPr>
          <p:nvPr/>
        </p:nvSpPr>
        <p:spPr bwMode="auto">
          <a:xfrm>
            <a:off x="5725068" y="8687750"/>
            <a:ext cx="1132933" cy="4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541" tIns="0" rIns="19541" bIns="0" anchor="b"/>
          <a:lstStyle/>
          <a:p>
            <a:pPr algn="r" defTabSz="937408"/>
            <a:fld id="{66800FD1-6B34-42C8-9D57-36ABCD5AD6CC}" type="slidenum">
              <a:rPr lang="en-US" sz="1100" i="1">
                <a:latin typeface="Arial" charset="0"/>
              </a:rPr>
              <a:pPr algn="r" defTabSz="937408"/>
              <a:t>135</a:t>
            </a:fld>
            <a:r>
              <a:rPr lang="en-US" sz="1100" i="1">
                <a:latin typeface="Arial" charset="0"/>
              </a:rPr>
              <a:t>##</a:t>
            </a:r>
            <a:endParaRPr lang="en-US" sz="1200">
              <a:latin typeface="Arial" charset="0"/>
            </a:endParaRPr>
          </a:p>
        </p:txBody>
      </p:sp>
      <p:sp>
        <p:nvSpPr>
          <p:cNvPr id="582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6108" indent="-226108"/>
            <a:endParaRPr lang="bg-BG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9B841-8A48-48DC-813C-151166E312BA}" type="slidenum">
              <a:rPr lang="en-US"/>
              <a:pPr/>
              <a:t>137</a:t>
            </a:fld>
            <a:r>
              <a:rPr lang="en-US" dirty="0"/>
              <a:t>##</a:t>
            </a:r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D5E5DB-9320-49D4-9859-15DB67F17C1B}" type="slidenum">
              <a:rPr lang="en-US"/>
              <a:pPr/>
              <a:t>138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1ED522A-B039-4B3D-B048-E53140EF243B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1EB299-0803-486F-A629-81D0F1C5C2F1}" type="slidenum">
              <a:rPr lang="en-US"/>
              <a:pPr/>
              <a:t>139</a:t>
            </a:fld>
            <a:r>
              <a:rPr lang="en-US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42E183B-D9FE-4A81-A524-33A6F82413A2}" type="datetime1">
              <a:rPr lang="en-US"/>
              <a:pPr/>
              <a:t>10/8/2010</a:t>
            </a:fld>
            <a:r>
              <a:rPr lang="en-US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36B1C-E011-4EEA-9A25-B0458C999A12}" type="slidenum">
              <a:rPr lang="en-US"/>
              <a:pPr/>
              <a:t>140</a:t>
            </a:fld>
            <a:r>
              <a:rPr lang="en-US"/>
              <a:t>##</a:t>
            </a:r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1958FD6-4DFF-4222-A6D5-23C879BE6E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958FD6-4DFF-4222-A6D5-23C879BE6E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53664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9" cstate="print">
            <a:lum bright="-20000"/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F1958FD6-4DFF-4222-A6D5-23C879BE6EB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telerik.com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gif"/><Relationship Id="rId4" Type="http://schemas.openxmlformats.org/officeDocument/2006/relationships/image" Target="../media/image4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5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teknolojilabs.com/resimler/asp.ne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4572000"/>
            <a:ext cx="2338320" cy="1753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44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286000"/>
            <a:ext cx="8229600" cy="1524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/>
              <a:t>ASP.NET Architecture, ASP.NET Web Controls and HTML Controls</a:t>
            </a:r>
            <a:endParaRPr lang="bg-BG" sz="48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638800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5906869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5"/>
              </a:rPr>
              <a:t>www.telerik.com</a:t>
            </a:r>
            <a:endParaRPr lang="en-US" dirty="0"/>
          </a:p>
        </p:txBody>
      </p:sp>
      <p:pic>
        <p:nvPicPr>
          <p:cNvPr id="84996" name="Picture 4" descr="http://www.che.iitm.ac.in/~alchemy/images/website-maintenance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4678">
            <a:off x="672629" y="3187229"/>
            <a:ext cx="1824712" cy="1824712"/>
          </a:xfrm>
          <a:prstGeom prst="roundRect">
            <a:avLst>
              <a:gd name="adj" fmla="val 2826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seo4solutions.com/images/promotion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3700" y="304800"/>
            <a:ext cx="3172500" cy="1071048"/>
          </a:xfrm>
          <a:prstGeom prst="roundRect">
            <a:avLst>
              <a:gd name="adj" fmla="val 37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3021226" y="4873709"/>
            <a:ext cx="2705090" cy="1074067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3068069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ASP.NET</a:t>
            </a:r>
            <a:r>
              <a:rPr lang="en-US" dirty="0" smtClean="0"/>
              <a:t>: How </a:t>
            </a:r>
            <a:r>
              <a:rPr lang="en-US" dirty="0"/>
              <a:t>it Works?</a:t>
            </a:r>
            <a:endParaRPr lang="bg-BG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Traditional </a:t>
            </a:r>
            <a:r>
              <a:rPr lang="en-US" dirty="0" smtClean="0"/>
              <a:t>Web pages (static </a:t>
            </a:r>
            <a:r>
              <a:rPr lang="en-US" dirty="0"/>
              <a:t>HTML)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Consist of static HTML, images, styles,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code on </a:t>
            </a:r>
            <a:r>
              <a:rPr lang="en-US" dirty="0" smtClean="0"/>
              <a:t>the client side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Simple operations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ASP.NET Web </a:t>
            </a:r>
            <a:r>
              <a:rPr lang="en-US" dirty="0" smtClean="0"/>
              <a:t>Forms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Execute </a:t>
            </a:r>
            <a:r>
              <a:rPr lang="en-US" dirty="0"/>
              <a:t>code on </a:t>
            </a:r>
            <a:r>
              <a:rPr lang="en-US" dirty="0" smtClean="0"/>
              <a:t>the server </a:t>
            </a:r>
            <a:r>
              <a:rPr lang="en-US" dirty="0"/>
              <a:t>side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Database access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Dynamic pages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Higher security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97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Basic Web Controls – Panel(2)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Properties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ScrollBars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Modify visibility and position of scroll bars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Wrap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Value indicating whether the content wraps within the panel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GroupingText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Caption for the group of controls that is contained in panel control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DefaultButton</a:t>
            </a:r>
            <a:r>
              <a:rPr lang="en-US" dirty="0" smtClean="0"/>
              <a:t> 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utton to be pressed by default (Enter)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784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752600" y="5105400"/>
            <a:ext cx="5638800" cy="685800"/>
          </a:xfrm>
        </p:spPr>
        <p:txBody>
          <a:bodyPr/>
          <a:lstStyle/>
          <a:p>
            <a:r>
              <a:rPr lang="en-US" dirty="0" smtClean="0"/>
              <a:t>Panels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52600" y="5831679"/>
            <a:ext cx="5638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5332" y="914400"/>
            <a:ext cx="4220268" cy="3891072"/>
          </a:xfrm>
          <a:prstGeom prst="roundRect">
            <a:avLst>
              <a:gd name="adj" fmla="val 20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064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Basic Web Controls –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PlaceHolder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PlaceHolder</a:t>
            </a:r>
            <a:r>
              <a:rPr lang="en-US" dirty="0" smtClean="0"/>
              <a:t> control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Reserves a space in the page control 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add controls to the page at runtime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produce any visible output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it to add, insert or remove controls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PlaceHolder</a:t>
            </a:r>
            <a:r>
              <a:rPr lang="en-US" dirty="0" smtClean="0"/>
              <a:t> Control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42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CheckBox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between checked / unchecked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Checked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>
                <a:solidFill>
                  <a:srgbClr val="EBFFD2"/>
                </a:solidFill>
              </a:rPr>
              <a:t> </a:t>
            </a:r>
            <a:endParaRPr lang="en-US" dirty="0">
              <a:solidFill>
                <a:srgbClr val="EBFFD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Control caption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Automatically posts back the page when control state is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83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Web Controls – </a:t>
            </a:r>
            <a:r>
              <a:rPr lang="en-US" sz="3600" noProof="1" smtClean="0"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3600" dirty="0" smtClean="0"/>
              <a:t> (2)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CausesValidation</a:t>
            </a:r>
            <a:endParaRPr lang="en-US" sz="3200" noProof="1" smtClean="0">
              <a:solidFill>
                <a:srgbClr val="EBFFD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Whether validation is performed</a:t>
            </a:r>
          </a:p>
          <a:p>
            <a:pPr lvl="1">
              <a:lnSpc>
                <a:spcPct val="100000"/>
              </a:lnSpc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ValidationGroup</a:t>
            </a:r>
            <a:endParaRPr lang="en-US" sz="3200" noProof="1" smtClean="0">
              <a:solidFill>
                <a:srgbClr val="EBFFD2"/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Which validation group to be validated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CheckChanged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996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RadioButton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Creates a radio button on the Web Forms page</a:t>
            </a:r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GroupName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Allow </a:t>
            </a:r>
            <a:r>
              <a:rPr lang="en-US" dirty="0"/>
              <a:t>a mutually exclusive selection from the group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54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income.com/images/valid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127933"/>
            <a:ext cx="5038726" cy="2840010"/>
          </a:xfrm>
          <a:prstGeom prst="roundRect">
            <a:avLst>
              <a:gd name="adj" fmla="val 50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7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4648201"/>
            <a:ext cx="6400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Validation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5450680"/>
            <a:ext cx="6400800" cy="569120"/>
          </a:xfrm>
        </p:spPr>
        <p:txBody>
          <a:bodyPr/>
          <a:lstStyle/>
          <a:p>
            <a:r>
              <a:rPr dirty="0" smtClean="0"/>
              <a:t>Performing </a:t>
            </a:r>
            <a:r>
              <a:rPr smtClean="0"/>
              <a:t>Control Validation</a:t>
            </a:r>
            <a:endParaRPr lang="bg-BG" dirty="0"/>
          </a:p>
        </p:txBody>
      </p:sp>
      <p:pic>
        <p:nvPicPr>
          <p:cNvPr id="8194" name="Picture 2" descr="http://4.bp.blogspot.com/_2Z7VYcC8u4c/RzyKsHBRScI/AAAAAAAAAfc/bHKxRS8SpSI/s320/xml_nanny_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914400"/>
            <a:ext cx="1219200" cy="1219200"/>
          </a:xfrm>
          <a:prstGeom prst="roundRect">
            <a:avLst>
              <a:gd name="adj" fmla="val 88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52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Controls</a:t>
            </a:r>
            <a:endParaRPr lang="bg-BG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ASP.NET Web forms validation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Validate </a:t>
            </a:r>
            <a:r>
              <a:rPr lang="en-US" dirty="0"/>
              <a:t>the values that are entered  into other controls of the page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modes of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Client-side </a:t>
            </a:r>
            <a:r>
              <a:rPr lang="en-US" dirty="0"/>
              <a:t>validation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Server-side validation</a:t>
            </a:r>
          </a:p>
          <a:p>
            <a:pPr>
              <a:lnSpc>
                <a:spcPct val="100000"/>
              </a:lnSpc>
            </a:pPr>
            <a:r>
              <a:rPr lang="en-US" dirty="0"/>
              <a:t>Validation is performed </a:t>
            </a:r>
            <a:r>
              <a:rPr lang="en-US" dirty="0" smtClean="0"/>
              <a:t>at </a:t>
            </a:r>
            <a:r>
              <a:rPr lang="en-US" dirty="0"/>
              <a:t>page </a:t>
            </a:r>
            <a:r>
              <a:rPr lang="en-US" dirty="0" smtClean="0"/>
              <a:t>submit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Controls (2)</a:t>
            </a:r>
            <a:endParaRPr lang="bg-BG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important validation controls: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RequiredFieldValidator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RangeValidator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CompareValidator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RegularExpressionValidator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CustomValidator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ValidationSummary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98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4800600"/>
            <a:ext cx="64008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Validation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5638799"/>
            <a:ext cx="6400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9218" name="Picture 2" descr="http://dryicons.com/images/icon_sets/wysiwyg_sapphire/png/128x128/f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9386" y="990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unwrongest-cdn.appspot.com/images/icon-valid8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F1922"/>
              </a:clrFrom>
              <a:clrTo>
                <a:srgbClr val="0F19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2667000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clausfrandsen.files.wordpress.com/2010/01/pen_paper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03200">
            <a:off x="1159672" y="2119672"/>
            <a:ext cx="2126188" cy="2108200"/>
          </a:xfrm>
          <a:prstGeom prst="roundRect">
            <a:avLst>
              <a:gd name="adj" fmla="val 739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71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800" y="152400"/>
            <a:ext cx="5943600" cy="914400"/>
          </a:xfrm>
        </p:spPr>
        <p:txBody>
          <a:bodyPr/>
          <a:lstStyle/>
          <a:p>
            <a:r>
              <a:rPr lang="en-US" dirty="0"/>
              <a:t>Separate Visualization from Business Logic</a:t>
            </a:r>
            <a:endParaRPr lang="bg-BG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5344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Traditional Web development keep HTML </a:t>
            </a:r>
            <a:r>
              <a:rPr lang="en-US" dirty="0"/>
              <a:t>and </a:t>
            </a:r>
            <a:r>
              <a:rPr lang="en-US" dirty="0" smtClean="0"/>
              <a:t>programming code </a:t>
            </a:r>
            <a:r>
              <a:rPr lang="en-US" dirty="0"/>
              <a:t>in one file (</a:t>
            </a:r>
            <a:r>
              <a:rPr lang="en-US" dirty="0" smtClean="0"/>
              <a:t>PHP</a:t>
            </a:r>
            <a:r>
              <a:rPr lang="bg-BG" dirty="0" smtClean="0"/>
              <a:t>,</a:t>
            </a:r>
            <a:r>
              <a:rPr lang="en-US" dirty="0" smtClean="0"/>
              <a:t> </a:t>
            </a:r>
            <a:r>
              <a:rPr lang="en-US" dirty="0"/>
              <a:t>ASP, </a:t>
            </a:r>
            <a:r>
              <a:rPr lang="en-US" dirty="0" smtClean="0"/>
              <a:t>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Hard </a:t>
            </a:r>
            <a:r>
              <a:rPr lang="en-US" dirty="0"/>
              <a:t>to </a:t>
            </a:r>
            <a:r>
              <a:rPr lang="en-US" dirty="0" smtClean="0"/>
              <a:t>read, understand and maintain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Hard to test </a:t>
            </a:r>
            <a:r>
              <a:rPr lang="en-US" dirty="0" smtClean="0"/>
              <a:t>and </a:t>
            </a:r>
            <a:r>
              <a:rPr lang="en-US" dirty="0"/>
              <a:t>debug</a:t>
            </a:r>
          </a:p>
          <a:p>
            <a:pPr defTabSz="800100">
              <a:lnSpc>
                <a:spcPct val="100000"/>
              </a:lnSpc>
              <a:tabLst>
                <a:tab pos="282575" algn="l"/>
                <a:tab pos="7658100" algn="l"/>
              </a:tabLst>
            </a:pPr>
            <a:r>
              <a:rPr lang="en-US" dirty="0"/>
              <a:t>ASP.NET </a:t>
            </a:r>
            <a:r>
              <a:rPr lang="en-US" dirty="0" smtClean="0"/>
              <a:t>splits the Web pages into two parts: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.aspx</a:t>
            </a:r>
            <a:r>
              <a:rPr lang="en-US" dirty="0"/>
              <a:t> file containing </a:t>
            </a:r>
            <a:r>
              <a:rPr lang="en-US" dirty="0" smtClean="0"/>
              <a:t>HTML </a:t>
            </a:r>
            <a:r>
              <a:rPr lang="en-US" dirty="0"/>
              <a:t>for visualization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behind</a:t>
            </a:r>
            <a:r>
              <a:rPr lang="en-US" dirty="0"/>
              <a:t>" files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.cs</a:t>
            </a:r>
            <a:r>
              <a:rPr lang="en-US" dirty="0"/>
              <a:t> for C#) containing </a:t>
            </a:r>
            <a:r>
              <a:rPr lang="en-US" dirty="0" smtClean="0"/>
              <a:t>presentation </a:t>
            </a:r>
            <a:r>
              <a:rPr lang="en-US" dirty="0"/>
              <a:t>logic for particular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95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rlie3.files.wordpress.com/2009/01/supply-ch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066800"/>
            <a:ext cx="4737168" cy="3143252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743451"/>
            <a:ext cx="60960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List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5545930"/>
            <a:ext cx="6096000" cy="569120"/>
          </a:xfrm>
        </p:spPr>
        <p:txBody>
          <a:bodyPr/>
          <a:lstStyle/>
          <a:p>
            <a:r>
              <a:rPr dirty="0" smtClean="0"/>
              <a:t>Displaying Lists of Items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2760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Controls</a:t>
            </a:r>
            <a:endParaRPr lang="bg-BG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List Web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Display list of items, e.g. table of rows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 </a:t>
            </a:r>
            <a:r>
              <a:rPr lang="en-US" dirty="0"/>
              <a:t>binding to </a:t>
            </a:r>
            <a:r>
              <a:rPr lang="en-US" dirty="0" smtClean="0"/>
              <a:t>a collection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Display rows of data in templated format</a:t>
            </a:r>
          </a:p>
          <a:p>
            <a:pPr>
              <a:lnSpc>
                <a:spcPct val="100000"/>
              </a:lnSpc>
            </a:pPr>
            <a:r>
              <a:rPr lang="en-US" dirty="0"/>
              <a:t>Expose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DataSourceID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DataSource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DataMember</a:t>
            </a:r>
            <a:r>
              <a:rPr lang="en-US" dirty="0"/>
              <a:t> properties</a:t>
            </a:r>
          </a:p>
          <a:p>
            <a:pPr>
              <a:lnSpc>
                <a:spcPct val="100000"/>
              </a:lnSpc>
            </a:pPr>
            <a:r>
              <a:rPr lang="en-US" dirty="0"/>
              <a:t>Bind to collection that support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IEnumerable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ICollection</a:t>
            </a:r>
            <a:r>
              <a:rPr lang="en-US" dirty="0"/>
              <a:t> or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IListSource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8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Controls (2)</a:t>
            </a:r>
            <a:endParaRPr lang="bg-BG" dirty="0"/>
          </a:p>
        </p:txBody>
      </p:sp>
      <p:sp>
        <p:nvSpPr>
          <p:cNvPr id="544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ListBox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CheckBoxList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RadioButtonList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Repeater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DataList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GridView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DropDownList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73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rlie3.files.wordpress.com/2009/01/supply-ch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066800"/>
            <a:ext cx="4737168" cy="3143252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743451"/>
            <a:ext cx="60960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List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5545930"/>
            <a:ext cx="6096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0242" name="Picture 2" descr="http://geowolf.com/IMAGES/Demo%20Icon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1371600"/>
            <a:ext cx="2228918" cy="2533652"/>
          </a:xfrm>
          <a:prstGeom prst="roundRect">
            <a:avLst>
              <a:gd name="adj" fmla="val 1099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250279"/>
            <a:ext cx="8229600" cy="569120"/>
          </a:xfrm>
        </p:spPr>
        <p:txBody>
          <a:bodyPr/>
          <a:lstStyle/>
          <a:p>
            <a:r>
              <a:rPr smtClean="0"/>
              <a:t>Rich Controls</a:t>
            </a:r>
            <a:endParaRPr lang="bg-BG" dirty="0"/>
          </a:p>
        </p:txBody>
      </p:sp>
      <p:pic>
        <p:nvPicPr>
          <p:cNvPr id="36866" name="Picture 2" descr="http://www.boosttwitterfollowers.com/images/money_tr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4793" y="3086100"/>
            <a:ext cx="3291540" cy="3009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5881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Controls</a:t>
            </a:r>
            <a:endParaRPr lang="bg-BG" dirty="0"/>
          </a:p>
        </p:txBody>
      </p:sp>
      <p:sp>
        <p:nvSpPr>
          <p:cNvPr id="547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Task-specific controls</a:t>
            </a:r>
          </a:p>
          <a:p>
            <a:pPr>
              <a:lnSpc>
                <a:spcPct val="100000"/>
              </a:lnSpc>
            </a:pPr>
            <a:r>
              <a:rPr lang="en-US" dirty="0"/>
              <a:t>Built with multiple HTML elements</a:t>
            </a:r>
          </a:p>
          <a:p>
            <a:pPr>
              <a:lnSpc>
                <a:spcPct val="100000"/>
              </a:lnSpc>
            </a:pPr>
            <a:r>
              <a:rPr lang="en-US" dirty="0"/>
              <a:t>Rich </a:t>
            </a:r>
            <a:r>
              <a:rPr lang="en-US" dirty="0" smtClean="0"/>
              <a:t>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Calendar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AdRotator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20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4114800" cy="2819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Controls – Lifecycle</a:t>
            </a:r>
            <a:endParaRPr lang="bg-BG" dirty="0"/>
          </a:p>
        </p:txBody>
      </p:sp>
      <p:pic>
        <p:nvPicPr>
          <p:cNvPr id="33794" name="Picture 2" descr="http://www.kidfish.bc.ca/images/insect_life_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323974"/>
            <a:ext cx="3333750" cy="3933826"/>
          </a:xfrm>
          <a:prstGeom prst="roundRect">
            <a:avLst>
              <a:gd name="adj" fmla="val 31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5777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9436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 smtClean="0"/>
              <a:t>Init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ViewState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Load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Send Postback Change Notification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Handle Postback events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PreRender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Save State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Render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Dispose</a:t>
            </a:r>
          </a:p>
          <a:p>
            <a:pPr>
              <a:lnSpc>
                <a:spcPct val="95000"/>
              </a:lnSpc>
            </a:pPr>
            <a:r>
              <a:rPr lang="en-US" sz="3000" dirty="0" smtClean="0"/>
              <a:t>Unload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- Initialize 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10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Control initialize settings needed during incoming web request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Init</a:t>
            </a:r>
            <a:r>
              <a:rPr lang="en-US" dirty="0"/>
              <a:t> event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OnInit</a:t>
            </a:r>
            <a:r>
              <a:rPr lang="en-US" dirty="0"/>
              <a:t> method)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73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Load View State </a:t>
            </a:r>
            <a:endParaRPr lang="bg-BG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At the end of this phase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ViewState</a:t>
            </a:r>
            <a:r>
              <a:rPr lang="en-US" dirty="0"/>
              <a:t> property is automatically populated</a:t>
            </a:r>
          </a:p>
          <a:p>
            <a:pPr>
              <a:lnSpc>
                <a:spcPct val="100000"/>
              </a:lnSpc>
            </a:pPr>
            <a:r>
              <a:rPr lang="en-US" dirty="0"/>
              <a:t>Override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LoadViewState</a:t>
            </a:r>
            <a:r>
              <a:rPr lang="en-US" dirty="0"/>
              <a:t> method to customize state restoration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LoadViewState</a:t>
            </a:r>
            <a:r>
              <a:rPr lang="en-US" dirty="0"/>
              <a:t>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85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152400"/>
            <a:ext cx="5867400" cy="914400"/>
          </a:xfrm>
        </p:spPr>
        <p:txBody>
          <a:bodyPr/>
          <a:lstStyle/>
          <a:p>
            <a:r>
              <a:rPr lang="en-US" dirty="0"/>
              <a:t>Separate Visualization from Business Logic (2)</a:t>
            </a:r>
            <a:endParaRPr lang="bg-BG" dirty="0"/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>
          <a:xfrm>
            <a:off x="3505200" y="1295400"/>
            <a:ext cx="531495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 generated </a:t>
            </a:r>
            <a:r>
              <a:rPr lang="en-US" dirty="0" smtClean="0"/>
              <a:t>from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.aspx</a:t>
            </a:r>
            <a:r>
              <a:rPr lang="en-US" dirty="0" smtClean="0"/>
              <a:t> </a:t>
            </a:r>
            <a:r>
              <a:rPr lang="en-US" dirty="0"/>
              <a:t>file does not derives directly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Page</a:t>
            </a:r>
            <a:r>
              <a:rPr lang="en-US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dirty="0"/>
              <a:t>Derives </a:t>
            </a:r>
            <a:r>
              <a:rPr lang="en-US" dirty="0" smtClean="0"/>
              <a:t>from class </a:t>
            </a:r>
            <a:r>
              <a:rPr lang="en-US" dirty="0"/>
              <a:t>defined in </a:t>
            </a:r>
            <a:r>
              <a:rPr lang="en-US" dirty="0" smtClean="0"/>
              <a:t>the "code </a:t>
            </a:r>
            <a:r>
              <a:rPr lang="en-US" dirty="0"/>
              <a:t>behind", where </a:t>
            </a:r>
            <a:r>
              <a:rPr lang="en-US" dirty="0" smtClean="0"/>
              <a:t>it is </a:t>
            </a:r>
            <a:r>
              <a:rPr lang="en-US" dirty="0"/>
              <a:t>easy to add methods, event </a:t>
            </a:r>
            <a:r>
              <a:rPr lang="en-US" dirty="0" smtClean="0"/>
              <a:t>handlers, etc.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Using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behind</a:t>
            </a:r>
            <a:r>
              <a:rPr lang="en-US" dirty="0"/>
              <a:t>" separates </a:t>
            </a:r>
            <a:r>
              <a:rPr lang="en-US" dirty="0" smtClean="0"/>
              <a:t>the presentation </a:t>
            </a:r>
            <a:r>
              <a:rPr lang="en-US" dirty="0"/>
              <a:t>logic from UI visualization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12753" y="1752600"/>
            <a:ext cx="2832100" cy="4416427"/>
            <a:chOff x="203" y="1029"/>
            <a:chExt cx="1784" cy="2782"/>
          </a:xfrm>
        </p:grpSpPr>
        <p:sp>
          <p:nvSpPr>
            <p:cNvPr id="472068" name="Oval 4"/>
            <p:cNvSpPr>
              <a:spLocks noChangeArrowheads="1"/>
            </p:cNvSpPr>
            <p:nvPr/>
          </p:nvSpPr>
          <p:spPr bwMode="auto">
            <a:xfrm>
              <a:off x="203" y="1029"/>
              <a:ext cx="1784" cy="40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 w="254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noProof="1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System.Web.UI.Page</a:t>
              </a:r>
            </a:p>
          </p:txBody>
        </p:sp>
        <p:sp>
          <p:nvSpPr>
            <p:cNvPr id="472069" name="Oval 5"/>
            <p:cNvSpPr>
              <a:spLocks noChangeArrowheads="1"/>
            </p:cNvSpPr>
            <p:nvPr/>
          </p:nvSpPr>
          <p:spPr bwMode="auto">
            <a:xfrm>
              <a:off x="203" y="2295"/>
              <a:ext cx="1784" cy="3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 w="254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TestForm.aspx.cs</a:t>
              </a:r>
              <a:endPara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472070" name="Line 6"/>
            <p:cNvSpPr>
              <a:spLocks noChangeShapeType="1"/>
            </p:cNvSpPr>
            <p:nvPr/>
          </p:nvSpPr>
          <p:spPr bwMode="auto">
            <a:xfrm flipV="1">
              <a:off x="1095" y="1538"/>
              <a:ext cx="0" cy="646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 w="190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bg-BG"/>
            </a:p>
          </p:txBody>
        </p:sp>
        <p:sp>
          <p:nvSpPr>
            <p:cNvPr id="472071" name="Oval 7"/>
            <p:cNvSpPr>
              <a:spLocks noChangeArrowheads="1"/>
            </p:cNvSpPr>
            <p:nvPr/>
          </p:nvSpPr>
          <p:spPr bwMode="auto">
            <a:xfrm>
              <a:off x="205" y="3425"/>
              <a:ext cx="1782" cy="38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  <a:ln w="254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TestForm.aspx</a:t>
              </a:r>
              <a:endPara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472072" name="Line 8"/>
            <p:cNvSpPr>
              <a:spLocks noChangeShapeType="1"/>
            </p:cNvSpPr>
            <p:nvPr/>
          </p:nvSpPr>
          <p:spPr bwMode="auto">
            <a:xfrm flipH="1" flipV="1">
              <a:off x="1094" y="2766"/>
              <a:ext cx="1" cy="554"/>
            </a:xfrm>
            <a:prstGeom prst="line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 w="1905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  <a:effectLst/>
          </p:spPr>
          <p:txBody>
            <a:bodyPr wrap="none" anchor="ctr"/>
            <a:lstStyle/>
            <a:p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1042926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Load</a:t>
            </a:r>
            <a:endParaRPr lang="bg-BG" dirty="0"/>
          </a:p>
        </p:txBody>
      </p:sp>
      <p:sp>
        <p:nvSpPr>
          <p:cNvPr id="552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Perform actions common to all requests</a:t>
            </a:r>
          </a:p>
          <a:p>
            <a:pPr>
              <a:lnSpc>
                <a:spcPct val="100000"/>
              </a:lnSpc>
            </a:pPr>
            <a:r>
              <a:rPr lang="en-US" dirty="0"/>
              <a:t>Server controls in the tree are created and initialized</a:t>
            </a:r>
          </a:p>
          <a:p>
            <a:pPr>
              <a:lnSpc>
                <a:spcPct val="100000"/>
              </a:lnSpc>
            </a:pPr>
            <a:r>
              <a:rPr lang="en-US" dirty="0"/>
              <a:t>Control state from previous round trip is restored including client – side data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Load</a:t>
            </a:r>
            <a:r>
              <a:rPr lang="en-US" dirty="0"/>
              <a:t> event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/>
              <a:t> method)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80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Phases – Send Postback Change Notification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Raise change events in response to state changes between previous and current postbacks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RaisePostDataChangedEvent</a:t>
            </a:r>
            <a:r>
              <a:rPr lang="en-US" dirty="0" smtClean="0"/>
              <a:t> method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IPostBackDataHandler</a:t>
            </a:r>
            <a:r>
              <a:rPr lang="en-US" dirty="0" smtClean="0"/>
              <a:t> should be implemented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03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0" y="152400"/>
            <a:ext cx="5715000" cy="914400"/>
          </a:xfrm>
        </p:spPr>
        <p:txBody>
          <a:bodyPr/>
          <a:lstStyle/>
          <a:p>
            <a:r>
              <a:rPr lang="en-US" dirty="0"/>
              <a:t>Phases </a:t>
            </a:r>
            <a:r>
              <a:rPr lang="en-US" dirty="0" smtClean="0"/>
              <a:t>– Handle Postback Events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Handle client-side events caused postback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Raise appropriate events on the server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RaisePostBackEvent</a:t>
            </a:r>
            <a:r>
              <a:rPr lang="en-US" dirty="0" smtClean="0"/>
              <a:t> method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IPostBackEventHandler</a:t>
            </a:r>
            <a:r>
              <a:rPr lang="en-US" dirty="0" smtClean="0"/>
              <a:t> should be implemented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6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PreRender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Perform any updates before the control is rendered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Changes made in this phase can be saved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PreRender</a:t>
            </a:r>
            <a:r>
              <a:rPr lang="en-US" dirty="0" smtClean="0"/>
              <a:t> event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OnPreRender</a:t>
            </a:r>
            <a:r>
              <a:rPr lang="en-US" dirty="0" smtClean="0"/>
              <a:t> method)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97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Save State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ViewState</a:t>
            </a:r>
            <a:r>
              <a:rPr lang="en-US" dirty="0" smtClean="0"/>
              <a:t> property is persisted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Send to the client and back as a hidden field</a:t>
            </a:r>
          </a:p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SaveViewState</a:t>
            </a:r>
            <a:r>
              <a:rPr lang="en-US" dirty="0" smtClean="0"/>
              <a:t> method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14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Render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Generates the output which will be send to the client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Any changes to controls state made here are lost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Render()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n-US" dirty="0" smtClean="0"/>
              <a:t>method 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1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Phases – Dispose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Final clean up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Expensive resources should be released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Dispose()</a:t>
            </a:r>
            <a:r>
              <a:rPr lang="en-US" dirty="0" smtClean="0"/>
              <a:t> method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37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– Unload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Final clean up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Usually clean up is performed in previous phase so this event is not handled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UnLoad</a:t>
            </a:r>
            <a:r>
              <a:rPr lang="en-US" dirty="0" smtClean="0"/>
              <a:t> event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method)</a:t>
            </a: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81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10200" y="2731832"/>
            <a:ext cx="3276600" cy="14477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Controls Lifecycle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10200" y="4372510"/>
            <a:ext cx="3276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740" y="1395134"/>
            <a:ext cx="4562860" cy="4548466"/>
          </a:xfrm>
          <a:prstGeom prst="roundRect">
            <a:avLst>
              <a:gd name="adj" fmla="val 209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08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0292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HTML Escaping</a:t>
            </a:r>
            <a:endParaRPr lang="bg-BG" dirty="0"/>
          </a:p>
        </p:txBody>
      </p:sp>
      <p:pic>
        <p:nvPicPr>
          <p:cNvPr id="18434" name="Picture 2" descr="http://www.slipperybrick.com/wp-content/uploads/2007/08/escape-k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4638675" cy="3086101"/>
          </a:xfrm>
          <a:prstGeom prst="roundRect">
            <a:avLst>
              <a:gd name="adj" fmla="val 45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82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152400"/>
            <a:ext cx="6172200" cy="914400"/>
          </a:xfrm>
        </p:spPr>
        <p:txBody>
          <a:bodyPr/>
          <a:lstStyle/>
          <a:p>
            <a:r>
              <a:rPr lang="en-US" dirty="0" smtClean="0"/>
              <a:t>Your First </a:t>
            </a:r>
            <a:r>
              <a:rPr lang="en-US" dirty="0"/>
              <a:t>ASP.NET Application – </a:t>
            </a:r>
            <a:r>
              <a:rPr lang="en-US" dirty="0" smtClean="0"/>
              <a:t>Sumator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 marL="361950" indent="-361950">
              <a:lnSpc>
                <a:spcPct val="100000"/>
              </a:lnSpc>
            </a:pPr>
            <a:r>
              <a:rPr lang="en-US" dirty="0" smtClean="0"/>
              <a:t>Steps to create </a:t>
            </a:r>
            <a:r>
              <a:rPr lang="en-US" dirty="0"/>
              <a:t>a simple ASP.NET Web </a:t>
            </a:r>
            <a:r>
              <a:rPr lang="en-US" dirty="0" smtClean="0"/>
              <a:t>application:</a:t>
            </a:r>
            <a:endParaRPr lang="en-US" dirty="0"/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Start Visual Studio</a:t>
            </a:r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Create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Site</a:t>
            </a:r>
            <a:r>
              <a:rPr lang="en-US" dirty="0"/>
              <a:t>”</a:t>
            </a:r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Add </a:t>
            </a:r>
            <a:r>
              <a:rPr lang="en-US" dirty="0" smtClean="0"/>
              <a:t>two </a:t>
            </a:r>
            <a:r>
              <a:rPr lang="en-US" dirty="0"/>
              <a:t>text fields, a button and a label</a:t>
            </a:r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Handle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Button.Click</a:t>
            </a:r>
            <a:r>
              <a:rPr lang="en-US" dirty="0"/>
              <a:t> and implement logic to calculate the sum of the values in the </a:t>
            </a:r>
            <a:r>
              <a:rPr lang="en-US" dirty="0" smtClean="0"/>
              <a:t>text fields</a:t>
            </a:r>
            <a:endParaRPr lang="en-US" dirty="0"/>
          </a:p>
          <a:p>
            <a:pPr marL="1254125" lvl="1" indent="-5334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FontTx/>
              <a:buAutoNum type="arabicPeriod"/>
            </a:pPr>
            <a:r>
              <a:rPr lang="en-US" dirty="0"/>
              <a:t>Display the results in the label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70029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 </a:t>
            </a:r>
            <a:r>
              <a:rPr lang="en-US" dirty="0" smtClean="0"/>
              <a:t>Escaping?</a:t>
            </a:r>
            <a:endParaRPr lang="bg-BG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escaping is the act of replacing special </a:t>
            </a:r>
            <a:r>
              <a:rPr lang="en-US" dirty="0"/>
              <a:t>characters </a:t>
            </a:r>
            <a:r>
              <a:rPr lang="en-US" dirty="0" smtClean="0"/>
              <a:t>with their HTML entities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Escaped characters are interpreted as character data instead of mark up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Typical characters to escape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– start / end of HTML tag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dirty="0"/>
              <a:t> – start of character entity reference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– text in single / double quotes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8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</a:t>
            </a:r>
            <a:endParaRPr lang="bg-BG" dirty="0"/>
          </a:p>
        </p:txBody>
      </p:sp>
      <p:sp>
        <p:nvSpPr>
          <p:cNvPr id="5652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Each character could be presented </a:t>
            </a:r>
            <a:r>
              <a:rPr lang="en-US" sz="3000" dirty="0" smtClean="0"/>
              <a:t>as HTML entity escaping sequence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Numeric character </a:t>
            </a:r>
            <a:r>
              <a:rPr lang="en-US" sz="3000" dirty="0" smtClean="0"/>
              <a:t>references: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&amp;#955;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&amp;#X03bb</a:t>
            </a:r>
            <a:r>
              <a:rPr lang="en-US" sz="2800" dirty="0"/>
              <a:t>;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Named </a:t>
            </a:r>
            <a:r>
              <a:rPr lang="en-US" sz="3000" dirty="0" smtClean="0"/>
              <a:t>HTML entities: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λ</a:t>
            </a:r>
            <a:r>
              <a:rPr lang="en-US" sz="2800" dirty="0"/>
              <a:t>' 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&amp;lambda;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&amp;lt;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&amp;gt;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2800" dirty="0"/>
              <a:t>'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&amp;amp;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/>
              <a:t> (double quote) is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&amp;quot;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14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</a:t>
            </a:r>
            <a:r>
              <a:rPr lang="en-US" dirty="0" smtClean="0"/>
              <a:t>Attack</a:t>
            </a:r>
            <a:endParaRPr lang="bg-BG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Cross-site </a:t>
            </a:r>
            <a:r>
              <a:rPr lang="en-US" dirty="0" smtClean="0"/>
              <a:t>scripting (XSS) is a common security vulnerability in Web applications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Web application is </a:t>
            </a:r>
            <a:r>
              <a:rPr lang="en-US" dirty="0" smtClean="0"/>
              <a:t>let to display a JavaScript code that is executed at the client's browser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Crackers could take control over sessions, cookies, passwords, and other private data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prevent from </a:t>
            </a:r>
            <a:r>
              <a:rPr lang="en-US" dirty="0" smtClean="0"/>
              <a:t>XSS?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ALWAYS validate </a:t>
            </a:r>
            <a:r>
              <a:rPr lang="en-US" dirty="0" smtClean="0"/>
              <a:t>the user </a:t>
            </a:r>
            <a:r>
              <a:rPr lang="en-US" dirty="0"/>
              <a:t>input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 HTML </a:t>
            </a:r>
            <a:r>
              <a:rPr lang="en-US" dirty="0" smtClean="0"/>
              <a:t>escaping when displaying text data in a Web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5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Offers </a:t>
            </a:r>
            <a:r>
              <a:rPr lang="en-US" dirty="0" smtClean="0"/>
              <a:t>ASP.NET?</a:t>
            </a:r>
            <a:endParaRPr lang="bg-BG" dirty="0"/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ValidateRequest</a:t>
            </a:r>
            <a:r>
              <a:rPr lang="en-US" dirty="0"/>
              <a:t> attribute of Page directive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Checks all input data against a hard-coded list of potentially dangerous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default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it could harm the normal work on some applications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a user posts JavaScript code in a forum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Escaping is better way to handle the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40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Offers ASP.NET </a:t>
            </a:r>
            <a:r>
              <a:rPr lang="en-US" dirty="0" smtClean="0"/>
              <a:t>?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HttpServerUtility.HtmlEncode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encodes a string and returns the encoded string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Page.Server</a:t>
            </a:r>
            <a:r>
              <a:rPr lang="en-US" sz="2800" dirty="0"/>
              <a:t> is instance of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HttpServerUtility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sz="2800" dirty="0">
                <a:latin typeface="Courier New" pitchFamily="49" charset="0"/>
              </a:rPr>
              <a:t> </a:t>
            </a:r>
            <a:r>
              <a:rPr lang="en-US" sz="2800" dirty="0"/>
              <a:t>The following </a:t>
            </a:r>
            <a:r>
              <a:rPr lang="en-US" sz="2800" dirty="0" smtClean="0"/>
              <a:t>script</a:t>
            </a:r>
          </a:p>
          <a:p>
            <a:pPr>
              <a:lnSpc>
                <a:spcPct val="100000"/>
              </a:lnSpc>
              <a:spcBef>
                <a:spcPts val="4200"/>
              </a:spcBef>
              <a:buFontTx/>
              <a:buNone/>
            </a:pPr>
            <a:r>
              <a:rPr lang="en-US" sz="2800" dirty="0" smtClean="0"/>
              <a:t>	Output:</a:t>
            </a:r>
          </a:p>
          <a:p>
            <a:pPr>
              <a:lnSpc>
                <a:spcPct val="100000"/>
              </a:lnSpc>
              <a:spcBef>
                <a:spcPts val="4800"/>
              </a:spcBef>
              <a:buFontTx/>
              <a:buNone/>
            </a:pPr>
            <a:r>
              <a:rPr lang="en-US" sz="2800" dirty="0" smtClean="0"/>
              <a:t>	Web browser renders the following: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68324" name="Rectangle 4"/>
          <p:cNvSpPr>
            <a:spLocks noChangeArrowheads="1"/>
          </p:cNvSpPr>
          <p:nvPr/>
        </p:nvSpPr>
        <p:spPr bwMode="auto">
          <a:xfrm>
            <a:off x="533400" y="3581400"/>
            <a:ext cx="8077200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&lt;%response.write(Server.HTMLEncode(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image tag: &lt;img&gt;"))%&gt;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8326" name="Rectangle 6"/>
          <p:cNvSpPr>
            <a:spLocks noChangeArrowheads="1"/>
          </p:cNvSpPr>
          <p:nvPr/>
        </p:nvSpPr>
        <p:spPr bwMode="auto">
          <a:xfrm>
            <a:off x="533400" y="4648200"/>
            <a:ext cx="8077200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&amp;lt;img&amp;gt; </a:t>
            </a:r>
          </a:p>
        </p:txBody>
      </p:sp>
      <p:sp>
        <p:nvSpPr>
          <p:cNvPr id="568328" name="Rectangle 8"/>
          <p:cNvSpPr>
            <a:spLocks noChangeArrowheads="1"/>
          </p:cNvSpPr>
          <p:nvPr/>
        </p:nvSpPr>
        <p:spPr bwMode="auto">
          <a:xfrm>
            <a:off x="533400" y="5791200"/>
            <a:ext cx="8077200" cy="3714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image tag: &lt;img&gt; </a:t>
            </a:r>
          </a:p>
        </p:txBody>
      </p:sp>
    </p:spTree>
    <p:extLst>
      <p:ext uri="{BB962C8B-B14F-4D97-AF65-F5344CB8AC3E}">
        <p14:creationId xmlns:p14="http://schemas.microsoft.com/office/powerpoint/2010/main" val="40904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105401"/>
            <a:ext cx="7924800" cy="685800"/>
          </a:xfrm>
        </p:spPr>
        <p:txBody>
          <a:bodyPr/>
          <a:lstStyle/>
          <a:p>
            <a:r>
              <a:rPr lang="en-US" dirty="0" smtClean="0"/>
              <a:t>HTML Escaping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7258" y="762000"/>
            <a:ext cx="3955942" cy="3943462"/>
          </a:xfrm>
          <a:prstGeom prst="roundRect">
            <a:avLst>
              <a:gd name="adj" fmla="val 216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73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hjwa.org/hjwa/images/Ques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99660">
            <a:off x="524622" y="1324940"/>
            <a:ext cx="1904586" cy="2790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literaturatadnes.com/wp-content/ques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001712">
            <a:off x="3163919" y="3226177"/>
            <a:ext cx="2446108" cy="3424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Architecture</a:t>
            </a:r>
            <a:endParaRPr lang="bg-BG" dirty="0"/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2667000" y="2362200"/>
            <a:ext cx="4608513" cy="1225550"/>
          </a:xfrm>
        </p:spPr>
        <p:txBody>
          <a:bodyPr/>
          <a:lstStyle/>
          <a:p>
            <a:pPr>
              <a:buFontTx/>
              <a:buNone/>
            </a:pPr>
            <a:r>
              <a:rPr lang="en-US" sz="6000" dirty="0"/>
              <a:t>Questions?</a:t>
            </a:r>
            <a:endParaRPr lang="bg-BG" sz="6000" dirty="0"/>
          </a:p>
        </p:txBody>
      </p:sp>
      <p:pic>
        <p:nvPicPr>
          <p:cNvPr id="6148" name="Picture 4" descr="http://hjwa.org/hjwa/images/Quest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014" y="1447800"/>
            <a:ext cx="1904586" cy="2790824"/>
          </a:xfrm>
          <a:prstGeom prst="roundRect">
            <a:avLst>
              <a:gd name="adj" fmla="val 5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73349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544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3700"/>
              </a:lnSpc>
              <a:buFontTx/>
              <a:buAutoNum type="arabicPeriod"/>
              <a:tabLst/>
            </a:pPr>
            <a:r>
              <a:rPr lang="en-US" sz="2800" dirty="0"/>
              <a:t>Start Visual Studio </a:t>
            </a:r>
            <a:r>
              <a:rPr lang="en-US" sz="2800" dirty="0" smtClean="0"/>
              <a:t>2010 </a:t>
            </a:r>
            <a:r>
              <a:rPr lang="en-US" sz="2800" dirty="0"/>
              <a:t>and make new Web Site. Look at the files generated and tell what's purpose of each file. Explain "code – behind" model. Print "Hell ASP.NET" from code – behind and from UI. Show automatic generated files in executing directory 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Assembly.GetExecutingPath()</a:t>
            </a:r>
            <a:r>
              <a:rPr lang="en-US" sz="2800" dirty="0"/>
              <a:t>.</a:t>
            </a:r>
          </a:p>
          <a:p>
            <a:pPr marL="446088" indent="-446088">
              <a:lnSpc>
                <a:spcPts val="3700"/>
              </a:lnSpc>
              <a:buFontTx/>
              <a:buAutoNum type="arabicPeriod"/>
              <a:tabLst/>
            </a:pPr>
            <a:r>
              <a:rPr lang="en-US" sz="2800" dirty="0"/>
              <a:t>Create a Web page which saves empty file in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ProgramFiles</a:t>
            </a:r>
            <a:r>
              <a:rPr lang="en-US" sz="2800" dirty="0" smtClean="0"/>
              <a:t> </a:t>
            </a:r>
            <a:r>
              <a:rPr lang="en-US" sz="2800" dirty="0"/>
              <a:t>directory. Configure directory security so IIS process to be able to write in there</a:t>
            </a:r>
            <a:r>
              <a:rPr lang="en-US" sz="2800" dirty="0" smtClean="0"/>
              <a:t>.</a:t>
            </a:r>
          </a:p>
          <a:p>
            <a:pPr marL="446088" indent="-446088">
              <a:lnSpc>
                <a:spcPts val="3700"/>
              </a:lnSpc>
              <a:buFontTx/>
              <a:buAutoNum type="arabicPeriod"/>
              <a:tabLst/>
            </a:pPr>
            <a:r>
              <a:rPr lang="en-US" sz="2800" dirty="0"/>
              <a:t>Catch all the events in page lifecycle using appropriate method or event handler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82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546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 smtClean="0"/>
              <a:t>Do </a:t>
            </a:r>
            <a:r>
              <a:rPr lang="en-US" sz="2800" dirty="0"/>
              <a:t>some kind of tracing of these events</a:t>
            </a:r>
            <a:r>
              <a:rPr lang="en-US" sz="2800" dirty="0" smtClean="0"/>
              <a:t>.</a:t>
            </a:r>
          </a:p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/>
              <a:t>Create an</a:t>
            </a:r>
            <a:r>
              <a:rPr lang="bg-BG" sz="2800" dirty="0"/>
              <a:t> </a:t>
            </a:r>
            <a:r>
              <a:rPr lang="en-US" sz="2800" dirty="0"/>
              <a:t>HTML form</a:t>
            </a:r>
            <a:r>
              <a:rPr lang="bg-BG" sz="2800" dirty="0"/>
              <a:t> </a:t>
            </a:r>
            <a:r>
              <a:rPr lang="en-US" sz="2800" dirty="0"/>
              <a:t>that posts the contents of a</a:t>
            </a:r>
            <a:r>
              <a:rPr lang="bg-BG" sz="2800" dirty="0"/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textarea</a:t>
            </a:r>
            <a:r>
              <a:rPr lang="en-US" sz="2800" dirty="0" smtClean="0"/>
              <a:t> </a:t>
            </a:r>
            <a:r>
              <a:rPr lang="en-US" sz="2800" dirty="0"/>
              <a:t>field to a server and the server prints it in another field</a:t>
            </a:r>
            <a:r>
              <a:rPr lang="bg-BG" sz="2800" dirty="0"/>
              <a:t>. </a:t>
            </a:r>
            <a:r>
              <a:rPr lang="en-US" sz="2800" dirty="0"/>
              <a:t>Don’t use</a:t>
            </a:r>
            <a:r>
              <a:rPr lang="bg-BG" sz="2800" dirty="0"/>
              <a:t> </a:t>
            </a:r>
            <a:r>
              <a:rPr lang="en-US" sz="2800" dirty="0"/>
              <a:t>code-behind</a:t>
            </a:r>
            <a:r>
              <a:rPr lang="en-US" sz="2800" dirty="0" smtClean="0"/>
              <a:t>.</a:t>
            </a:r>
          </a:p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/>
              <a:t>Create an</a:t>
            </a:r>
            <a:r>
              <a:rPr lang="bg-BG" sz="2800" dirty="0"/>
              <a:t> </a:t>
            </a:r>
            <a:r>
              <a:rPr lang="en-US" sz="2800" dirty="0"/>
              <a:t>ASP.NET web form which</a:t>
            </a:r>
            <a:r>
              <a:rPr lang="bg-BG" sz="2800" dirty="0"/>
              <a:t> </a:t>
            </a:r>
            <a:r>
              <a:rPr lang="en-US" sz="2800" dirty="0"/>
              <a:t>posts</a:t>
            </a:r>
            <a:r>
              <a:rPr lang="bg-BG" sz="2800" dirty="0"/>
              <a:t> </a:t>
            </a:r>
            <a:r>
              <a:rPr lang="en-US" sz="2800" dirty="0"/>
              <a:t>the contents of a</a:t>
            </a:r>
            <a:r>
              <a:rPr lang="bg-BG" sz="2800" dirty="0"/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textarea</a:t>
            </a:r>
            <a:r>
              <a:rPr lang="en-US" sz="2800" dirty="0" smtClean="0"/>
              <a:t> </a:t>
            </a:r>
            <a:r>
              <a:rPr lang="en-US" sz="2800" dirty="0"/>
              <a:t>field to a server and the server prints it in another field</a:t>
            </a:r>
            <a:r>
              <a:rPr lang="bg-BG" sz="2800" dirty="0" smtClean="0"/>
              <a:t>.</a:t>
            </a:r>
            <a:endParaRPr lang="en-US" sz="2800" dirty="0" smtClean="0"/>
          </a:p>
          <a:p>
            <a:pPr marL="446088" indent="-446088">
              <a:lnSpc>
                <a:spcPts val="3900"/>
              </a:lnSpc>
              <a:buFont typeface="+mj-lt"/>
              <a:buAutoNum type="arabicPeriod" startAt="4"/>
              <a:tabLst/>
            </a:pPr>
            <a:r>
              <a:rPr lang="en-US" sz="2800" dirty="0"/>
              <a:t>Use the</a:t>
            </a:r>
            <a:r>
              <a:rPr lang="bg-BG" sz="2800" dirty="0"/>
              <a:t>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src</a:t>
            </a:r>
            <a:r>
              <a:rPr lang="en-US" sz="2800" dirty="0" smtClean="0"/>
              <a:t> </a:t>
            </a:r>
            <a:r>
              <a:rPr lang="en-US" sz="2800" dirty="0"/>
              <a:t>attribute of the</a:t>
            </a:r>
            <a:r>
              <a:rPr lang="bg-BG" sz="2800" dirty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sz="2800" dirty="0"/>
              <a:t> directive to create a page that doesn’t need to be precompiled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70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446088" indent="-446088">
              <a:buFontTx/>
              <a:buAutoNum type="arabicPeriod"/>
              <a:tabLst/>
            </a:pPr>
            <a:r>
              <a:rPr lang="en-US" sz="2800" dirty="0" smtClean="0"/>
              <a:t>Using the HTML server controls create a random number generator Web application. It should have two input fields defining a range (e.g. [10..20]) and a button to generate a random number in the range.</a:t>
            </a:r>
          </a:p>
          <a:p>
            <a:pPr marL="446088" indent="-446088">
              <a:buFontTx/>
              <a:buAutoNum type="arabicPeriod"/>
              <a:tabLst/>
            </a:pPr>
            <a:r>
              <a:rPr lang="en-US" sz="2800" dirty="0" smtClean="0"/>
              <a:t>Re-implement the same using Web server controls.</a:t>
            </a:r>
            <a:endParaRPr lang="en-US" sz="2800" dirty="0"/>
          </a:p>
          <a:p>
            <a:pPr marL="446088" indent="-446088">
              <a:buFontTx/>
              <a:buAutoNum type="arabicPeriod"/>
              <a:tabLst/>
            </a:pPr>
            <a:r>
              <a:rPr lang="en-US" sz="2800" dirty="0"/>
              <a:t>Define a </a:t>
            </a:r>
            <a:r>
              <a:rPr lang="en-US" sz="2800" dirty="0" smtClean="0"/>
              <a:t>Web </a:t>
            </a:r>
            <a:r>
              <a:rPr lang="en-US" sz="2800" dirty="0"/>
              <a:t>form with text box and button. On button click </a:t>
            </a:r>
            <a:r>
              <a:rPr lang="en-US" sz="2800" dirty="0" smtClean="0"/>
              <a:t>show the </a:t>
            </a:r>
            <a:r>
              <a:rPr lang="en-US" sz="2800" dirty="0"/>
              <a:t>entered in </a:t>
            </a:r>
            <a:r>
              <a:rPr lang="en-US" sz="2800" dirty="0" smtClean="0"/>
              <a:t>the first </a:t>
            </a:r>
            <a:r>
              <a:rPr lang="en-US" sz="2800" dirty="0"/>
              <a:t>textbox text in other textbox control and label control. Enter some potentially dangerous text. Fix issues related to HTML </a:t>
            </a:r>
            <a:r>
              <a:rPr lang="en-US" sz="2800" dirty="0" smtClean="0"/>
              <a:t>escaping – the application should accept HTML tags and display them correctly.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7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uberreview.com/wp-content/uploads/lexon-roswell-calc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447800"/>
            <a:ext cx="3124200" cy="2357888"/>
          </a:xfrm>
          <a:prstGeom prst="roundRect">
            <a:avLst>
              <a:gd name="adj" fmla="val 45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5720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ASP.NET </a:t>
            </a:r>
            <a:r>
              <a:rPr lang="en-US" dirty="0" smtClean="0"/>
              <a:t>Sumator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5374480"/>
            <a:ext cx="8229600" cy="569120"/>
          </a:xfrm>
        </p:spPr>
        <p:txBody>
          <a:bodyPr/>
          <a:lstStyle/>
          <a:p>
            <a:r>
              <a:rPr smtClean="0"/>
              <a:t>Live Demo</a:t>
            </a:r>
            <a:endParaRPr lang="bg-BG" dirty="0"/>
          </a:p>
        </p:txBody>
      </p:sp>
      <p:pic>
        <p:nvPicPr>
          <p:cNvPr id="2" name="Picture 2" descr="http://www.files32.com/images/cheers__blood_alcohol_calculator-1032-scr.jpe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8589">
            <a:off x="860760" y="1298856"/>
            <a:ext cx="1839574" cy="25146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62468" name="Picture 4" descr="http://www.hedgeco.net/hedgeducation/hedge-fund-articles/wp-content/uploads/2008/04/calculat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1402460"/>
            <a:ext cx="2270937" cy="2278508"/>
          </a:xfrm>
          <a:prstGeom prst="roundRect">
            <a:avLst>
              <a:gd name="adj" fmla="val 50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18068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5836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buFont typeface="+mj-lt"/>
              <a:buAutoNum type="arabicPeriod" startAt="4"/>
              <a:tabLst/>
            </a:pPr>
            <a:r>
              <a:rPr lang="en-US" sz="2800" dirty="0"/>
              <a:t>Make a simple </a:t>
            </a:r>
            <a:r>
              <a:rPr lang="en-US" sz="2800" dirty="0" smtClean="0"/>
              <a:t>Web </a:t>
            </a:r>
            <a:r>
              <a:rPr lang="en-US" sz="2800" dirty="0"/>
              <a:t>form for </a:t>
            </a:r>
            <a:r>
              <a:rPr lang="en-US" sz="2800" dirty="0" smtClean="0"/>
              <a:t>registration of students and courses. The form </a:t>
            </a:r>
            <a:r>
              <a:rPr lang="en-US" sz="2800" dirty="0"/>
              <a:t>should </a:t>
            </a:r>
            <a:r>
              <a:rPr lang="en-US" sz="2800" dirty="0" smtClean="0"/>
              <a:t>accept first name, last name, faculty number, university (drop-down list), specialty (drop-down list) and a list of courses (multi-select list). </a:t>
            </a:r>
            <a:r>
              <a:rPr lang="en-US" sz="2800" dirty="0"/>
              <a:t>Use the appropriate </a:t>
            </a:r>
            <a:r>
              <a:rPr lang="en-US" sz="2800" dirty="0" smtClean="0"/>
              <a:t>Web server </a:t>
            </a:r>
            <a:r>
              <a:rPr lang="en-US" sz="2800" dirty="0"/>
              <a:t>controls. After registration you should display summary of </a:t>
            </a:r>
            <a:r>
              <a:rPr lang="en-US" sz="2800" dirty="0" smtClean="0"/>
              <a:t>the entered information as formatted HTML. use dynamically generated tags (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dirty="0" smtClean="0"/>
              <a:t>, …).</a:t>
            </a:r>
          </a:p>
          <a:p>
            <a:pPr marL="446088" indent="-446088">
              <a:buFont typeface="+mj-lt"/>
              <a:buAutoNum type="arabicPeriod" startAt="4"/>
              <a:tabLst/>
            </a:pPr>
            <a:r>
              <a:rPr lang="en-US" sz="2800" dirty="0" smtClean="0"/>
              <a:t>Implement the "Tic-tac-toe" game using Web server controls. The user should play against the computer which should implement some kind of  intelligence.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4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  <a:endParaRPr lang="bg-BG"/>
          </a:p>
        </p:txBody>
      </p:sp>
      <p:sp>
        <p:nvSpPr>
          <p:cNvPr id="583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buFont typeface="+mj-lt"/>
              <a:buAutoNum type="arabicPeriod" startAt="6"/>
              <a:tabLst/>
            </a:pPr>
            <a:r>
              <a:rPr lang="en-US" sz="2800" dirty="0" smtClean="0"/>
              <a:t>Make a simple Web Calculator. The calculator should support the operations like addition,  subtraction, m</a:t>
            </a:r>
            <a:r>
              <a:rPr lang="en-US" sz="2800" dirty="0" smtClean="0">
                <a:effectLst/>
              </a:rPr>
              <a:t>ultiplication, division, square root and module.  Also the calculator should be able to work with decimal numbers. Validation is essential!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0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1054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ASP.NET Base Components</a:t>
            </a:r>
            <a:endParaRPr lang="bg-BG" dirty="0"/>
          </a:p>
        </p:txBody>
      </p:sp>
      <p:pic>
        <p:nvPicPr>
          <p:cNvPr id="60418" name="Picture 2" descr="http://www.wallpaperbase.com/wallpapers/3d/abstract/abstract_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403669">
            <a:off x="935249" y="1027194"/>
            <a:ext cx="7836864" cy="2590800"/>
          </a:xfrm>
          <a:prstGeom prst="roundRect">
            <a:avLst>
              <a:gd name="adj" fmla="val 41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0"/>
          </a:effectLst>
          <a:scene3d>
            <a:camera prst="perspectiveRight"/>
            <a:lightRig rig="threePt" dir="t"/>
          </a:scene3d>
        </p:spPr>
      </p:pic>
      <p:pic>
        <p:nvPicPr>
          <p:cNvPr id="6146" name="Picture 2" descr="http://www.cecid.hku.hk/images/DataComponent_ico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2590800" cy="25908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artistsvalley.com/images/icons/Professional%20Vista%20Software%20Icons/Object%20Component%20Document/256x256/Object%20Component%20Docume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37606">
            <a:off x="3474318" y="1950318"/>
            <a:ext cx="2438400" cy="2438400"/>
          </a:xfrm>
          <a:prstGeom prst="roundRect">
            <a:avLst>
              <a:gd name="adj" fmla="val 54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macformat.techradar.com/files/macformat/blog/Component_ic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51356">
            <a:off x="6379962" y="2563247"/>
            <a:ext cx="1798848" cy="1798848"/>
          </a:xfrm>
          <a:prstGeom prst="roundRect">
            <a:avLst>
              <a:gd name="adj" fmla="val 62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3243384" y="828666"/>
            <a:ext cx="2705090" cy="1074067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3633026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Base Components</a:t>
            </a:r>
            <a:endParaRPr lang="bg-BG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Forms</a:t>
            </a:r>
            <a:r>
              <a:rPr lang="en-US" dirty="0"/>
              <a:t> – deliver ASP.NET </a:t>
            </a:r>
            <a:r>
              <a:rPr lang="en-US" dirty="0" smtClean="0"/>
              <a:t>user interface</a:t>
            </a:r>
            <a:endParaRPr lang="en-US" dirty="0"/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Control</a:t>
            </a:r>
            <a:r>
              <a:rPr lang="en-US" dirty="0"/>
              <a:t> – the smallest part we can use in our </a:t>
            </a:r>
            <a:r>
              <a:rPr lang="en-US" dirty="0" smtClean="0"/>
              <a:t>Web application (e.g. text box)</a:t>
            </a:r>
            <a:endParaRPr lang="en-US" dirty="0"/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/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behind</a:t>
            </a:r>
            <a:r>
              <a:rPr lang="en-US" dirty="0"/>
              <a:t>" – contains </a:t>
            </a:r>
            <a:r>
              <a:rPr lang="en-US" dirty="0" smtClean="0"/>
              <a:t>the server-side </a:t>
            </a:r>
            <a:r>
              <a:rPr lang="en-US" dirty="0"/>
              <a:t>code</a:t>
            </a:r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dirty="0"/>
              <a:t> – contains ASP.NET application configuration</a:t>
            </a:r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Machine.config</a:t>
            </a:r>
            <a:r>
              <a:rPr lang="en-US" dirty="0"/>
              <a:t> – contains configuration for all </a:t>
            </a:r>
            <a:r>
              <a:rPr lang="en-US" dirty="0" smtClean="0"/>
              <a:t>applications </a:t>
            </a:r>
            <a:r>
              <a:rPr lang="en-US" dirty="0"/>
              <a:t>on </a:t>
            </a:r>
            <a:r>
              <a:rPr lang="en-US" dirty="0" smtClean="0"/>
              <a:t>the ASP.NET server</a:t>
            </a:r>
            <a:endParaRPr lang="en-US" dirty="0"/>
          </a:p>
          <a:p>
            <a:pPr marL="342900" indent="-279400">
              <a:lnSpc>
                <a:spcPct val="100000"/>
              </a:lnSpc>
              <a:tabLst>
                <a:tab pos="571500" algn="l"/>
              </a:tabLst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Global.asax</a:t>
            </a:r>
            <a:r>
              <a:rPr lang="en-US" dirty="0" smtClean="0"/>
              <a:t> – class </a:t>
            </a:r>
            <a:r>
              <a:rPr lang="en-US" dirty="0"/>
              <a:t>containing application level event handlers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91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</a:t>
            </a:r>
            <a:r>
              <a:rPr lang="en-US" dirty="0" smtClean="0"/>
              <a:t>Controls</a:t>
            </a:r>
            <a:endParaRPr lang="bg-BG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2" cy="3505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ASP.NET Web controls are the smallest </a:t>
            </a:r>
            <a:r>
              <a:rPr lang="en-US" dirty="0"/>
              <a:t>component part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fast and easy </a:t>
            </a:r>
            <a:r>
              <a:rPr lang="en-US" dirty="0" smtClean="0"/>
              <a:t>component-oriented </a:t>
            </a:r>
            <a:r>
              <a:rPr lang="en-US" dirty="0"/>
              <a:t>development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abstraction</a:t>
            </a:r>
            <a:r>
              <a:rPr lang="en-US" dirty="0"/>
              <a:t>, but finally everything is HTML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2310" name="Rectangle 6"/>
          <p:cNvSpPr>
            <a:spLocks noChangeArrowheads="1"/>
          </p:cNvSpPr>
          <p:nvPr/>
        </p:nvSpPr>
        <p:spPr bwMode="auto">
          <a:xfrm>
            <a:off x="762000" y="4648200"/>
            <a:ext cx="76200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runat="server" ID="frmMain"&gt;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&lt;asp:button runat="server" ID="btn"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Text="Click me!" OnClick="btn_Click"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0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Web.config</a:t>
            </a:r>
            <a:endParaRPr lang="bg-BG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Main settings and configuration file for ASP.NET</a:t>
            </a:r>
          </a:p>
          <a:p>
            <a:pPr>
              <a:lnSpc>
                <a:spcPct val="95000"/>
              </a:lnSpc>
            </a:pPr>
            <a:r>
              <a:rPr lang="en-US" dirty="0"/>
              <a:t>Text based XML document</a:t>
            </a:r>
          </a:p>
          <a:p>
            <a:pPr>
              <a:lnSpc>
                <a:spcPct val="95000"/>
              </a:lnSpc>
            </a:pPr>
            <a:r>
              <a:rPr lang="en-US" dirty="0"/>
              <a:t>Defines: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Connection strings to any DB used by app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default language for child pages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Whether debugging is allowed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4" name="Rectangle 4"/>
          <p:cNvSpPr>
            <a:spLocks noChangeArrowheads="1"/>
          </p:cNvSpPr>
          <p:nvPr/>
        </p:nvSpPr>
        <p:spPr bwMode="auto">
          <a:xfrm>
            <a:off x="533400" y="4845784"/>
            <a:ext cx="80645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 ?&gt;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&lt;configuration&gt;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&lt;system.web&gt;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&lt;/system.web&gt;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&lt;/configuration&gt;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6405" name="AutoShape 5"/>
          <p:cNvSpPr>
            <a:spLocks noChangeArrowheads="1"/>
          </p:cNvSpPr>
          <p:nvPr/>
        </p:nvSpPr>
        <p:spPr bwMode="auto">
          <a:xfrm>
            <a:off x="4419600" y="5181600"/>
            <a:ext cx="3959224" cy="953453"/>
          </a:xfrm>
          <a:prstGeom prst="wedgeRoundRectCallout">
            <a:avLst>
              <a:gd name="adj1" fmla="val -63240"/>
              <a:gd name="adj2" fmla="val -3895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Minimal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Web.config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should look like this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47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</a:rPr>
              <a:t>Machine.config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Text based XML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Contains settings that apply to an entire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2226" name="Picture 2" descr="http://fc03.deviantart.net/fs43/f/2009/126/6/b/Configuration_icon_by_obsil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346299">
            <a:off x="3472228" y="2741185"/>
            <a:ext cx="3333750" cy="3281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175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 marL="450850" indent="-4508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/>
              <a:t>Introduction to </a:t>
            </a:r>
            <a:r>
              <a:rPr lang="en-US" dirty="0" smtClean="0"/>
              <a:t>ASP.NET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 smtClean="0"/>
              <a:t>ASP.NET </a:t>
            </a:r>
            <a:r>
              <a:rPr lang="en-US" dirty="0"/>
              <a:t>Benefits</a:t>
            </a:r>
          </a:p>
          <a:p>
            <a:pPr marL="450850" indent="-4508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 smtClean="0"/>
              <a:t>ASP.NET </a:t>
            </a:r>
            <a:r>
              <a:rPr lang="en-US" dirty="0"/>
              <a:t>Architecture Overview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Separation of Presentation from Logic</a:t>
            </a:r>
          </a:p>
          <a:p>
            <a:pPr marL="450850" indent="-450850">
              <a:lnSpc>
                <a:spcPct val="100000"/>
              </a:lnSpc>
              <a:buFontTx/>
              <a:buAutoNum type="arabicPeriod"/>
              <a:tabLst/>
            </a:pPr>
            <a:r>
              <a:rPr lang="en-US" dirty="0"/>
              <a:t>ASP.NET Base Components</a:t>
            </a:r>
            <a:endParaRPr lang="bg-BG" dirty="0"/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Web </a:t>
            </a:r>
            <a:r>
              <a:rPr lang="en-US" dirty="0" smtClean="0"/>
              <a:t>Forms</a:t>
            </a:r>
            <a:endParaRPr lang="en-US" dirty="0"/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Web </a:t>
            </a:r>
            <a:r>
              <a:rPr lang="en-US" dirty="0" smtClean="0"/>
              <a:t>Controls</a:t>
            </a: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2946" name="Picture 2" descr="http://www.lrhsd.org/823120711162810903/lib/823120711162810903/book_clipart_3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172" y="1333500"/>
            <a:ext cx="1485900" cy="1485900"/>
          </a:xfrm>
          <a:prstGeom prst="roundRect">
            <a:avLst>
              <a:gd name="adj" fmla="val 41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50" name="Picture 2" descr="http://www.aspnet4you.com/images/Books/0735615829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740276"/>
            <a:ext cx="1304149" cy="1584324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>
                <a:alpha val="95000"/>
              </a:srgb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85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Global.asax</a:t>
            </a:r>
            <a:endParaRPr lang="bg-BG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ASP.NET application file</a:t>
            </a:r>
          </a:p>
          <a:p>
            <a:r>
              <a:rPr lang="en-US" dirty="0"/>
              <a:t>Located in </a:t>
            </a:r>
            <a:r>
              <a:rPr lang="en-US" dirty="0" smtClean="0"/>
              <a:t>the Web application root folder</a:t>
            </a:r>
            <a:endParaRPr lang="en-US" dirty="0"/>
          </a:p>
          <a:p>
            <a:r>
              <a:rPr lang="en-US" dirty="0"/>
              <a:t>Exposes application and session level events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Application_Start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Application_End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Session_Start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Session_End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92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371600"/>
            <a:ext cx="8229600" cy="175260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Look Inside Web.config, Machine.config, Global.asax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8130" name="Picture 2" descr="http://pozdrav.net/card/bd249fd31d88a9916d54f93cc508e7c7/s/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08481">
            <a:off x="3352847" y="4173015"/>
            <a:ext cx="2475946" cy="1936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0739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99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ASP.NET Execution Model</a:t>
            </a:r>
            <a:endParaRPr lang="bg-BG" dirty="0"/>
          </a:p>
        </p:txBody>
      </p:sp>
      <p:pic>
        <p:nvPicPr>
          <p:cNvPr id="46082" name="Picture 2" descr="http://silvermountain.files.wordpress.com/2008/08/guillotine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124200"/>
            <a:ext cx="3810000" cy="2905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92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Execution </a:t>
            </a:r>
            <a:r>
              <a:rPr lang="en-US" dirty="0"/>
              <a:t>Model</a:t>
            </a:r>
            <a:endParaRPr lang="bg-BG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 call to particular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9664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62022" y="1905000"/>
            <a:ext cx="5329468" cy="434498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8609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Execution </a:t>
            </a:r>
            <a:r>
              <a:rPr lang="en-US" dirty="0"/>
              <a:t>Model (2)</a:t>
            </a:r>
            <a:endParaRPr lang="bg-BG" dirty="0"/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/>
              <a:t>Any other call after </a:t>
            </a:r>
            <a:r>
              <a:rPr lang="en-US" dirty="0" smtClean="0"/>
              <a:t>the first 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98693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8"/>
          <a:stretch/>
        </p:blipFill>
        <p:spPr bwMode="auto">
          <a:xfrm>
            <a:off x="1860081" y="1905000"/>
            <a:ext cx="5387326" cy="4364676"/>
          </a:xfrm>
          <a:prstGeom prst="roundRect">
            <a:avLst>
              <a:gd name="adj" fmla="val 3282"/>
            </a:avLst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1765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Application </a:t>
            </a:r>
            <a:r>
              <a:rPr lang="en-US" dirty="0"/>
              <a:t>Lifecycle</a:t>
            </a:r>
            <a:endParaRPr lang="bg-BG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IIS receives </a:t>
            </a:r>
            <a:r>
              <a:rPr lang="en-US" dirty="0" smtClean="0"/>
              <a:t>the HTTP request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IIS using ISAPI sends the request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aspnet_wp.exe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ASP.NET </a:t>
            </a:r>
            <a:r>
              <a:rPr lang="en-US" dirty="0" smtClean="0"/>
              <a:t>receives </a:t>
            </a:r>
            <a:r>
              <a:rPr lang="en-US" dirty="0"/>
              <a:t>request for the first time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Basic </a:t>
            </a:r>
            <a:r>
              <a:rPr lang="en-US" dirty="0"/>
              <a:t>ASP.NET objects are created for every </a:t>
            </a:r>
            <a:r>
              <a:rPr lang="en-US" dirty="0" smtClean="0"/>
              <a:t>request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  <a:r>
              <a:rPr lang="en-US" dirty="0" smtClean="0"/>
              <a:t>, etc.)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Request is associated </a:t>
            </a:r>
            <a:r>
              <a:rPr lang="en-US" dirty="0" smtClean="0"/>
              <a:t>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HttpApplication</a:t>
            </a:r>
            <a:r>
              <a:rPr lang="en-US" dirty="0"/>
              <a:t> object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HttpApplication</a:t>
            </a:r>
            <a:r>
              <a:rPr lang="en-US" dirty="0"/>
              <a:t> process the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Lifecycle Events</a:t>
            </a:r>
            <a:endParaRPr lang="bg-BG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PreInit</a:t>
            </a:r>
            <a:endParaRPr lang="en-US" sz="3000" dirty="0"/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Init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InitComplete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PreLoad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Load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LoadComplete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PreRender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PreRenderComplete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SaveStateComplete</a:t>
            </a:r>
          </a:p>
          <a:p>
            <a:pPr marL="395288">
              <a:lnSpc>
                <a:spcPct val="95000"/>
              </a:lnSpc>
              <a:tabLst>
                <a:tab pos="395288" algn="l"/>
              </a:tabLst>
            </a:pPr>
            <a:r>
              <a:rPr lang="bg-BG" sz="30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7890" name="Picture 2" descr="http://www.photostm.com/web/images/services_even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05000"/>
            <a:ext cx="3505200" cy="3429000"/>
          </a:xfrm>
          <a:prstGeom prst="roundRect">
            <a:avLst>
              <a:gd name="adj" fmla="val 3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85496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0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Create or recreate controls, </a:t>
            </a:r>
            <a:r>
              <a:rPr lang="en-US" sz="2400" dirty="0" smtClean="0"/>
              <a:t> set the master </a:t>
            </a:r>
            <a:r>
              <a:rPr lang="en-US" sz="2400" dirty="0"/>
              <a:t>page or </a:t>
            </a:r>
            <a:r>
              <a:rPr lang="en-US" sz="2400" dirty="0" smtClean="0"/>
              <a:t>theme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7543">
            <a:off x="4180578" y="3212873"/>
            <a:ext cx="3662940" cy="194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078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All controls are </a:t>
            </a:r>
            <a:r>
              <a:rPr lang="en-US" sz="2400" dirty="0" smtClean="0"/>
              <a:t>initialized</a:t>
            </a:r>
            <a:endParaRPr lang="en-US" sz="24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Use it to set some control properties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39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600" dirty="0"/>
              <a:t>Use it when you </a:t>
            </a:r>
            <a:r>
              <a:rPr lang="en-US" sz="2600" dirty="0" smtClean="0"/>
              <a:t>need all </a:t>
            </a:r>
            <a:r>
              <a:rPr lang="en-US" sz="2600" dirty="0"/>
              <a:t>the control initialization done</a:t>
            </a:r>
            <a:endParaRPr lang="bg-BG" sz="2600" dirty="0"/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8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4"/>
              <a:tabLst/>
            </a:pPr>
            <a:r>
              <a:rPr lang="en-US" dirty="0"/>
              <a:t>ASP.NET Execution Model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Application Life Cycle</a:t>
            </a:r>
          </a:p>
          <a:p>
            <a:pPr marL="901700" lvl="1" indent="-271463">
              <a:lnSpc>
                <a:spcPct val="100000"/>
              </a:lnSpc>
            </a:pPr>
            <a:r>
              <a:rPr lang="en-US" dirty="0"/>
              <a:t>Page Life Cycle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  <a:tabLst/>
            </a:pPr>
            <a:r>
              <a:rPr lang="en-US" dirty="0" smtClean="0"/>
              <a:t>Creating</a:t>
            </a:r>
            <a:r>
              <a:rPr lang="bg-BG" dirty="0" smtClean="0"/>
              <a:t> </a:t>
            </a:r>
            <a:r>
              <a:rPr lang="en-US" dirty="0"/>
              <a:t>ASP.NET forms</a:t>
            </a:r>
            <a:endParaRPr lang="bg-BG" dirty="0"/>
          </a:p>
          <a:p>
            <a:pPr marL="457200" indent="-457200">
              <a:lnSpc>
                <a:spcPct val="100000"/>
              </a:lnSpc>
              <a:buFontTx/>
              <a:buAutoNum type="arabicPeriod" startAt="6"/>
              <a:tabLst/>
            </a:pPr>
            <a:r>
              <a:rPr lang="en-US" dirty="0"/>
              <a:t>Code-behind</a:t>
            </a:r>
            <a:endParaRPr lang="bg-BG" dirty="0"/>
          </a:p>
          <a:p>
            <a:pPr marL="457200" indent="-457200">
              <a:lnSpc>
                <a:spcPct val="100000"/>
              </a:lnSpc>
              <a:buFontTx/>
              <a:buAutoNum type="arabicPeriod" startAt="6"/>
              <a:tabLst/>
            </a:pPr>
            <a:r>
              <a:rPr lang="en-US" dirty="0" smtClean="0"/>
              <a:t>Directives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074" name="Picture 2" descr="http://images.amazon.com/images/P/0596004877.01.LZZZZZZZ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191000"/>
            <a:ext cx="1571626" cy="2118095"/>
          </a:xfrm>
          <a:prstGeom prst="roundRect">
            <a:avLst>
              <a:gd name="adj" fmla="val 24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nngov.com/library/images/books2/im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1371600"/>
            <a:ext cx="1495426" cy="1495426"/>
          </a:xfrm>
          <a:prstGeom prst="roundRect">
            <a:avLst>
              <a:gd name="adj" fmla="val 57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79190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</a:t>
            </a:r>
            <a:r>
              <a:rPr lang="en-US" dirty="0"/>
              <a:t>5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Some processing before Load event</a:t>
            </a:r>
          </a:p>
          <a:p>
            <a:pPr lvl="1">
              <a:lnSpc>
                <a:spcPct val="85000"/>
              </a:lnSpc>
            </a:pPr>
            <a:r>
              <a:rPr lang="en-US" sz="2400" dirty="0"/>
              <a:t>After this the Page object loads the view-state 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00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</a:t>
            </a:r>
            <a:r>
              <a:rPr lang="en-US" dirty="0" smtClean="0"/>
              <a:t>Events (6)</a:t>
            </a:r>
            <a:endParaRPr lang="bg-BG" dirty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Here we do common </a:t>
            </a:r>
            <a:r>
              <a:rPr lang="en-US" sz="2400" dirty="0" smtClean="0"/>
              <a:t>processing (e.g. bind controls)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45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(7)</a:t>
            </a:r>
            <a:endParaRPr lang="bg-BG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Executed after data binding</a:t>
            </a:r>
          </a:p>
          <a:p>
            <a:pPr lvl="1">
              <a:lnSpc>
                <a:spcPct val="85000"/>
              </a:lnSpc>
            </a:pPr>
            <a:r>
              <a:rPr lang="en-US" sz="2400" dirty="0"/>
              <a:t>Make some final changes over controls</a:t>
            </a:r>
            <a:endParaRPr lang="bg-BG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1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(8)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400" dirty="0"/>
              <a:t>Happens right </a:t>
            </a:r>
            <a:r>
              <a:rPr lang="en-US" sz="2400" dirty="0" smtClean="0"/>
              <a:t>before the page </a:t>
            </a:r>
            <a:r>
              <a:rPr lang="en-US" sz="2400" dirty="0"/>
              <a:t>content </a:t>
            </a:r>
            <a:r>
              <a:rPr lang="en-US" sz="2400" dirty="0" smtClean="0"/>
              <a:t>is rendered</a:t>
            </a:r>
            <a:endParaRPr lang="en-US" sz="2400" dirty="0"/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8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(9)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600" dirty="0"/>
              <a:t>Any changes over </a:t>
            </a:r>
            <a:r>
              <a:rPr lang="en-US" sz="2600" dirty="0" smtClean="0"/>
              <a:t>the page content </a:t>
            </a:r>
            <a:r>
              <a:rPr lang="en-US" sz="2600" dirty="0"/>
              <a:t>are ignored</a:t>
            </a:r>
            <a:endParaRPr lang="bg-BG" sz="2600" dirty="0"/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5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Lifecycle Events </a:t>
            </a:r>
            <a:r>
              <a:rPr lang="en-US" dirty="0" smtClean="0"/>
              <a:t>(10)</a:t>
            </a:r>
            <a:endParaRPr lang="bg-BG" dirty="0"/>
          </a:p>
        </p:txBody>
      </p:sp>
      <p:sp>
        <p:nvSpPr>
          <p:cNvPr id="52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bg-BG" sz="2800" dirty="0"/>
              <a:t>PreInit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Init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InitComplete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PreLoad</a:t>
            </a:r>
            <a:r>
              <a:rPr lang="en-US" sz="2800" dirty="0"/>
              <a:t> </a:t>
            </a:r>
            <a:endParaRPr lang="bg-BG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Load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LoadComplete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PreRenderComplete</a:t>
            </a:r>
            <a:endParaRPr lang="en-US" sz="2800" dirty="0"/>
          </a:p>
          <a:p>
            <a:pPr>
              <a:lnSpc>
                <a:spcPct val="85000"/>
              </a:lnSpc>
            </a:pPr>
            <a:r>
              <a:rPr lang="bg-BG" sz="2800" dirty="0"/>
              <a:t>SaveStateComplete</a:t>
            </a:r>
          </a:p>
          <a:p>
            <a:pPr>
              <a:lnSpc>
                <a:spcPct val="85000"/>
              </a:lnSpc>
            </a:pPr>
            <a:r>
              <a:rPr lang="bg-BG" sz="2800" dirty="0"/>
              <a:t>Unload</a:t>
            </a:r>
            <a:endParaRPr lang="en-US" sz="2800" dirty="0"/>
          </a:p>
          <a:p>
            <a:pPr lvl="1">
              <a:lnSpc>
                <a:spcPct val="85000"/>
              </a:lnSpc>
            </a:pPr>
            <a:r>
              <a:rPr lang="en-US" sz="2600" dirty="0"/>
              <a:t>Page is </a:t>
            </a:r>
            <a:r>
              <a:rPr lang="en-US" sz="2600" dirty="0" smtClean="0"/>
              <a:t>unloaded from memory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1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sp101.com/articles/sample_chapters/sitepoint_byoaspnet20/images/fig-aspnetpage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100" y="783412"/>
            <a:ext cx="3771900" cy="2874188"/>
          </a:xfrm>
          <a:prstGeom prst="roundRect">
            <a:avLst>
              <a:gd name="adj" fmla="val 4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5400" y="4190998"/>
            <a:ext cx="6553200" cy="1447802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ASP.NET Application Lifecycle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43200" y="5679280"/>
            <a:ext cx="3657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8526" y="5054600"/>
            <a:ext cx="7331074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Creating ASP.NET Forms</a:t>
            </a:r>
            <a:endParaRPr lang="bg-BG" dirty="0"/>
          </a:p>
        </p:txBody>
      </p:sp>
      <p:pic>
        <p:nvPicPr>
          <p:cNvPr id="58370" name="Picture 2" descr="http://farm1.static.flickr.com/117/276344173_02329984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9900" y="1629435"/>
            <a:ext cx="3619500" cy="3018664"/>
          </a:xfrm>
          <a:prstGeom prst="roundRect">
            <a:avLst>
              <a:gd name="adj" fmla="val 44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TopUp"/>
            <a:lightRig rig="threePt" dir="t"/>
          </a:scene3d>
        </p:spPr>
      </p:pic>
      <p:pic>
        <p:nvPicPr>
          <p:cNvPr id="2" name="Picture 2" descr="http://www.urgeinteractive.com/images/wequote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633416">
            <a:off x="1755559" y="1597766"/>
            <a:ext cx="1428750" cy="1381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265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Web Form</a:t>
            </a:r>
            <a:endParaRPr lang="bg-BG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ASP.NET Web Form is a </a:t>
            </a:r>
            <a:r>
              <a:rPr lang="en-US" dirty="0"/>
              <a:t>programmable </a:t>
            </a:r>
            <a:r>
              <a:rPr lang="en-US" dirty="0" smtClean="0"/>
              <a:t>Web page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.aspx</a:t>
            </a:r>
            <a:r>
              <a:rPr lang="en-US" dirty="0" smtClean="0"/>
              <a:t> file)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Acts as a user interface</a:t>
            </a:r>
            <a:r>
              <a:rPr lang="bg-BG" dirty="0"/>
              <a:t> (</a:t>
            </a:r>
            <a:r>
              <a:rPr lang="en-US" dirty="0"/>
              <a:t>UI</a:t>
            </a:r>
            <a:r>
              <a:rPr lang="bg-BG" dirty="0"/>
              <a:t>) </a:t>
            </a:r>
            <a:r>
              <a:rPr lang="en-US" dirty="0"/>
              <a:t>of an</a:t>
            </a:r>
            <a:r>
              <a:rPr lang="bg-BG" dirty="0"/>
              <a:t> </a:t>
            </a:r>
            <a:r>
              <a:rPr lang="en-US" dirty="0"/>
              <a:t>ASP.NET application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Consists of</a:t>
            </a:r>
            <a:r>
              <a:rPr lang="bg-BG" dirty="0"/>
              <a:t> </a:t>
            </a:r>
            <a:r>
              <a:rPr lang="en-US" dirty="0"/>
              <a:t>HTML, code and controls which are executed on a web server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user sees the result</a:t>
            </a:r>
            <a:r>
              <a:rPr lang="bg-BG" dirty="0"/>
              <a:t> </a:t>
            </a:r>
            <a:r>
              <a:rPr lang="en-US" dirty="0"/>
              <a:t>in the form of</a:t>
            </a:r>
            <a:r>
              <a:rPr lang="bg-BG" dirty="0"/>
              <a:t> </a:t>
            </a:r>
            <a:r>
              <a:rPr lang="en-US" dirty="0"/>
              <a:t>HTML generated by the web server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code and controls which</a:t>
            </a:r>
            <a:r>
              <a:rPr lang="bg-BG" dirty="0"/>
              <a:t> </a:t>
            </a:r>
            <a:r>
              <a:rPr lang="en-US" dirty="0"/>
              <a:t>describe the web form don’t leave the server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81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</a:t>
            </a:r>
            <a:r>
              <a:rPr lang="en-US" dirty="0" smtClean="0"/>
              <a:t>Form</a:t>
            </a:r>
            <a:endParaRPr lang="bg-BG" sz="1800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334000"/>
            <a:ext cx="8496300" cy="1247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functionality of the </a:t>
            </a:r>
            <a:r>
              <a:rPr lang="en-US" dirty="0" smtClean="0"/>
              <a:t>Web </a:t>
            </a:r>
            <a:r>
              <a:rPr lang="en-US" dirty="0"/>
              <a:t>form is defined by using three layers of attributes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024600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Controls Class Hierarchy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HTML Server Controls</a:t>
            </a:r>
            <a:endParaRPr lang="bg-BG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Web Server Controls</a:t>
            </a:r>
            <a:endParaRPr lang="bg-BG" dirty="0"/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Basic Web Controls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Validation Controls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/>
              <a:t>List Controls</a:t>
            </a:r>
          </a:p>
          <a:p>
            <a:pPr marL="893763" lvl="1" indent="-350838">
              <a:lnSpc>
                <a:spcPct val="100000"/>
              </a:lnSpc>
            </a:pPr>
            <a:r>
              <a:rPr lang="en-US" dirty="0" smtClean="0"/>
              <a:t>Rich Controls</a:t>
            </a:r>
            <a:endParaRPr lang="bg-BG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 smtClean="0"/>
              <a:t>Web </a:t>
            </a:r>
            <a:r>
              <a:rPr lang="en-US" dirty="0"/>
              <a:t>Server Control Life Cycle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9"/>
              <a:tabLst/>
            </a:pPr>
            <a:r>
              <a:rPr lang="en-US" dirty="0"/>
              <a:t>HTML Escaping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23906" name="Picture 2" descr="http://diplomaguide.com/cimages/multimages/51/boo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7058" y="1066800"/>
            <a:ext cx="2736342" cy="2819400"/>
          </a:xfrm>
          <a:prstGeom prst="roundRect">
            <a:avLst>
              <a:gd name="adj" fmla="val 4386"/>
            </a:avLst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5427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Form (2)</a:t>
            </a:r>
            <a:endParaRPr lang="bg-BG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368925"/>
            <a:ext cx="8496300" cy="10318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 </a:t>
            </a:r>
            <a:r>
              <a:rPr lang="en-US" dirty="0" smtClean="0"/>
              <a:t>attributes </a:t>
            </a:r>
            <a:r>
              <a:rPr lang="en-US" dirty="0"/>
              <a:t>define global functionality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65814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Form (3)</a:t>
            </a:r>
            <a:endParaRPr lang="bg-BG" dirty="0"/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>
          <a:xfrm>
            <a:off x="346075" y="5237163"/>
            <a:ext cx="8797925" cy="140811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body</a:t>
            </a:r>
            <a:r>
              <a:rPr lang="en-US" dirty="0"/>
              <a:t> tags define the appearance of a web page</a:t>
            </a:r>
            <a:endParaRPr lang="bg-BG" dirty="0"/>
          </a:p>
          <a:p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MS_POSITIONING</a:t>
            </a:r>
            <a:r>
              <a:rPr lang="en-US" noProof="1" smtClean="0"/>
              <a:t>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FlowLayout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GridLayout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11497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Form (4)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249863"/>
            <a:ext cx="8496300" cy="10160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form</a:t>
            </a:r>
            <a:r>
              <a:rPr lang="bg-BG" dirty="0"/>
              <a:t> </a:t>
            </a:r>
            <a:r>
              <a:rPr lang="en-US" dirty="0"/>
              <a:t>attributes</a:t>
            </a:r>
            <a:r>
              <a:rPr lang="bg-BG" dirty="0"/>
              <a:t> </a:t>
            </a:r>
            <a:r>
              <a:rPr lang="en-US" dirty="0"/>
              <a:t>define how the groups of controls are going to be processed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2192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Codebehind="TestWebForm.aspx.cs"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Inherits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="MyFirstWebApplication.WebForm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&lt;head&gt;&lt;title&gt;My First WebForm&lt;/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title&gt;&lt;/head&gt;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="TestForm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method="post"&gt;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asp:Button ...&gt;&lt;/aspButton&gt;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09924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bg-BG" dirty="0">
                <a:latin typeface="Consolas" pitchFamily="49" charset="0"/>
              </a:rPr>
              <a:t>&lt;</a:t>
            </a:r>
            <a:r>
              <a:rPr lang="en-US" dirty="0">
                <a:latin typeface="Consolas" pitchFamily="49" charset="0"/>
              </a:rPr>
              <a:t>form&gt;</a:t>
            </a:r>
            <a:r>
              <a:rPr lang="en-US" dirty="0"/>
              <a:t> Tag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Defines how the controls are going to be processed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In a </a:t>
            </a:r>
            <a:r>
              <a:rPr lang="en-US" dirty="0" smtClean="0"/>
              <a:t>Web </a:t>
            </a:r>
            <a:r>
              <a:rPr lang="en-US" dirty="0"/>
              <a:t>form there can be several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&lt;form&gt;</a:t>
            </a:r>
            <a:r>
              <a:rPr lang="en-US" dirty="0"/>
              <a:t> tags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one</a:t>
            </a:r>
            <a:r>
              <a:rPr lang="bg-BG" dirty="0"/>
              <a:t> </a:t>
            </a:r>
            <a:r>
              <a:rPr lang="en-US" dirty="0"/>
              <a:t>server-side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form&gt;</a:t>
            </a:r>
            <a:r>
              <a:rPr lang="en-US" dirty="0"/>
              <a:t> tag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2000" y="4249738"/>
            <a:ext cx="248285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6165" name="Rectangle 5"/>
          <p:cNvSpPr>
            <a:spLocks noChangeArrowheads="1"/>
          </p:cNvSpPr>
          <p:nvPr/>
        </p:nvSpPr>
        <p:spPr bwMode="auto">
          <a:xfrm>
            <a:off x="3683380" y="4246563"/>
            <a:ext cx="469862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ASP.NET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 (only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1)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runat="server"&gt;…&lt;/form&gt;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&lt;form&gt;…&lt;/form&gt;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139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sz="4000" dirty="0">
                <a:latin typeface="Consolas" pitchFamily="49" charset="0"/>
              </a:rPr>
              <a:t>&lt;form&gt;</a:t>
            </a:r>
            <a:r>
              <a:rPr lang="en-US" sz="4000" dirty="0"/>
              <a:t> Attributes</a:t>
            </a:r>
            <a:endParaRPr lang="bg-BG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id</a:t>
            </a:r>
            <a:r>
              <a:rPr lang="en-US" dirty="0" smtClean="0"/>
              <a:t> – form identifier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method</a:t>
            </a:r>
            <a:r>
              <a:rPr lang="en-US" dirty="0" smtClean="0"/>
              <a:t> - specifies the method of sending information back to the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GET</a:t>
            </a:r>
            <a:r>
              <a:rPr lang="en-US" dirty="0" smtClean="0">
                <a:solidFill>
                  <a:srgbClr val="EBFFD2"/>
                </a:solidFill>
              </a:rPr>
              <a:t> – in the</a:t>
            </a:r>
            <a:r>
              <a:rPr lang="bg-BG" dirty="0" smtClean="0">
                <a:solidFill>
                  <a:srgbClr val="EBFFD2"/>
                </a:solidFill>
              </a:rPr>
              <a:t> </a:t>
            </a:r>
            <a:r>
              <a:rPr lang="en-US" dirty="0" smtClean="0">
                <a:solidFill>
                  <a:srgbClr val="EBFFD2"/>
                </a:solidFill>
              </a:rPr>
              <a:t>URL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POST</a:t>
            </a:r>
            <a:r>
              <a:rPr lang="en-US" dirty="0" smtClean="0">
                <a:solidFill>
                  <a:srgbClr val="EBFFD2"/>
                </a:solidFill>
              </a:rPr>
              <a:t> – within the body of the HTTP request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unat</a:t>
            </a:r>
            <a:r>
              <a:rPr lang="en-US" dirty="0" smtClean="0"/>
              <a:t> - tells the parser that the tag is not an HTML element but an ASP.NET server control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74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bg-BG" dirty="0"/>
              <a:t>: </a:t>
            </a:r>
            <a:r>
              <a:rPr lang="en-US" dirty="0" smtClean="0"/>
              <a:t>WebFormTest.aspx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228600" y="842456"/>
            <a:ext cx="8686800" cy="58631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 Codebehind="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WebFormTest.aspx.cs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AutoEventWireup="false"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Inherits="WebFormTest.WebForm" %&gt;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HTML 4.0 Transitional//EN"&gt;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&lt;title&gt;WebFormTest&lt;/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name="GENERATOR" Content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Microsoft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Visual Studio 7.0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name="CODE_LANGUAGE" Content="C#"&gt;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vs_defaultClientScript"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meta name="vs_targetSchema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content=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http://schemas.microsoft.com/intellisense/ie5"&gt;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MS_POSITIONING="GridLayout"&gt;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FormTest"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method="post" runat="server"&gt;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controls go here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1762880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Creating ASP.NET Forms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2502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38914" name="Picture 2" descr="http://www.averusa.com/surveillance/uploads/productimages/iconimages/LiveDem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50038">
            <a:off x="4375536" y="2900507"/>
            <a:ext cx="3381375" cy="3219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938" name="Picture 2" descr="http://www.medicalwebforms.com/images/icon-demo-medical-web-forms-hipaa-secu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0954" y="3378805"/>
            <a:ext cx="2687137" cy="2262854"/>
          </a:xfrm>
          <a:prstGeom prst="roundRect">
            <a:avLst>
              <a:gd name="adj" fmla="val 37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63621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rsi-kc.com/images/left_content_images/imaging_and_cod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1200" y="914400"/>
            <a:ext cx="4067200" cy="3238500"/>
          </a:xfrm>
          <a:prstGeom prst="roundRect">
            <a:avLst>
              <a:gd name="adj" fmla="val 4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029200"/>
            <a:ext cx="527703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Coding Methods</a:t>
            </a:r>
            <a:endParaRPr lang="bg-BG" dirty="0"/>
          </a:p>
        </p:txBody>
      </p:sp>
      <p:pic>
        <p:nvPicPr>
          <p:cNvPr id="37890" name="Picture 2" descr="http://www.iconarchive.com/icons/deleket/puck/256/Web-Coding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54632">
            <a:off x="6268273" y="3982273"/>
            <a:ext cx="24384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726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smtClean="0"/>
              <a:t>Code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code in an</a:t>
            </a:r>
            <a:r>
              <a:rPr lang="bg-BG" dirty="0"/>
              <a:t> </a:t>
            </a:r>
            <a:r>
              <a:rPr lang="en-US" dirty="0"/>
              <a:t>ASP.NET </a:t>
            </a:r>
            <a:r>
              <a:rPr lang="en-US" dirty="0" smtClean="0"/>
              <a:t>Web </a:t>
            </a:r>
            <a:r>
              <a:rPr lang="en-US" dirty="0"/>
              <a:t>form is done in three ways: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Mixed code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code is in the same file as the web content, mixed with the</a:t>
            </a:r>
            <a:r>
              <a:rPr lang="bg-BG" dirty="0"/>
              <a:t> </a:t>
            </a:r>
            <a:r>
              <a:rPr lang="en-US" dirty="0"/>
              <a:t>HTML</a:t>
            </a:r>
            <a:r>
              <a:rPr lang="bg-BG" dirty="0"/>
              <a:t> </a:t>
            </a:r>
            <a:r>
              <a:rPr lang="en-US" dirty="0"/>
              <a:t>code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method is not recommended as the source code is hard to read and maintain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Inline code method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Code-behind method</a:t>
            </a:r>
            <a:endParaRPr lang="bg-BG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05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 (2)</a:t>
            </a:r>
            <a:endParaRPr lang="bg-BG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code in an</a:t>
            </a:r>
            <a:r>
              <a:rPr lang="bg-BG" dirty="0"/>
              <a:t> </a:t>
            </a:r>
            <a:r>
              <a:rPr lang="en-US" dirty="0"/>
              <a:t>ASP.NET web form is done in three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Mixed code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Inline code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code is separated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SCRIPT</a:t>
            </a:r>
            <a:r>
              <a:rPr lang="en-US" dirty="0"/>
              <a:t> section in the same </a:t>
            </a:r>
            <a:r>
              <a:rPr lang="en-US" dirty="0" smtClean="0"/>
              <a:t>file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Code-behind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33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5105400"/>
            <a:ext cx="74676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Introduction to ASP.NET</a:t>
            </a:r>
            <a:endParaRPr lang="bg-BG" dirty="0"/>
          </a:p>
        </p:txBody>
      </p:sp>
      <p:pic>
        <p:nvPicPr>
          <p:cNvPr id="79874" name="Picture 2" descr="http://www.smmguru.com/wp-content/uploads/2008/09/musiccatalog-v-va-an-introduction-va-an-introdu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55" y="1295400"/>
            <a:ext cx="3390900" cy="2857500"/>
          </a:xfrm>
          <a:prstGeom prst="roundRect">
            <a:avLst>
              <a:gd name="adj" fmla="val 32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17500">
              <a:schemeClr val="accent5">
                <a:lumMod val="50000"/>
                <a:alpha val="60000"/>
              </a:schemeClr>
            </a:glow>
            <a:reflection blurRad="12700" stA="38000" endPos="28000" dist="5000" dir="5400000" sy="-100000" algn="bl" rotWithShape="0"/>
          </a:effectLst>
          <a:scene3d>
            <a:camera prst="isometricOffAxis1Right"/>
            <a:lightRig rig="threePt" dir="t"/>
          </a:scene3d>
        </p:spPr>
      </p:pic>
      <p:pic>
        <p:nvPicPr>
          <p:cNvPr id="2" name="Picture 2" descr="http://www.microsoft.com/mspress/books/sampchap/5136/0735613486-0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60265">
            <a:off x="3704319" y="1365686"/>
            <a:ext cx="4587503" cy="255825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3027436" y="3640968"/>
            <a:ext cx="2705090" cy="1074067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942370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Code (3)</a:t>
            </a:r>
            <a:endParaRPr lang="bg-BG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code in an</a:t>
            </a:r>
            <a:r>
              <a:rPr lang="bg-BG" dirty="0"/>
              <a:t> </a:t>
            </a:r>
            <a:r>
              <a:rPr lang="en-US" dirty="0"/>
              <a:t>ASP.NET web form is done in three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Mixed code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Inline code method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Code-behind</a:t>
            </a:r>
            <a:r>
              <a:rPr lang="en-US" dirty="0"/>
              <a:t> method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code is in the</a:t>
            </a:r>
            <a:r>
              <a:rPr lang="bg-BG" dirty="0"/>
              <a:t> </a:t>
            </a:r>
            <a:r>
              <a:rPr lang="en-US" dirty="0"/>
              <a:t>code-behind page</a:t>
            </a:r>
            <a:r>
              <a:rPr lang="bg-BG" dirty="0"/>
              <a:t> – </a:t>
            </a:r>
            <a:r>
              <a:rPr lang="en-US" dirty="0"/>
              <a:t>a separate file from the</a:t>
            </a:r>
            <a:r>
              <a:rPr lang="bg-BG" dirty="0"/>
              <a:t> </a:t>
            </a:r>
            <a:r>
              <a:rPr lang="en-US" dirty="0"/>
              <a:t>HTML content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When using</a:t>
            </a:r>
            <a:r>
              <a:rPr lang="bg-BG" dirty="0"/>
              <a:t> </a:t>
            </a:r>
            <a:r>
              <a:rPr lang="en-US" dirty="0"/>
              <a:t>Visual Studio .NET this is the default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2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bg-BG" dirty="0"/>
              <a:t>: </a:t>
            </a:r>
            <a:r>
              <a:rPr lang="en-US" dirty="0"/>
              <a:t>Inline </a:t>
            </a:r>
            <a:r>
              <a:rPr lang="en-US" dirty="0" smtClean="0"/>
              <a:t>Code Method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490499" name="Rectangle 3"/>
          <p:cNvSpPr>
            <a:spLocks noChangeArrowheads="1"/>
          </p:cNvSpPr>
          <p:nvPr/>
        </p:nvSpPr>
        <p:spPr bwMode="auto">
          <a:xfrm>
            <a:off x="762000" y="1752600"/>
            <a:ext cx="76200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&lt;asp:Button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id="btn" runat="server"/&gt;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Language="c#" runat="server"&gt;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btn_Click(object sender,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System.EventArgs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361295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designzzz.com/humor/back-orang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066800"/>
            <a:ext cx="4219576" cy="3155130"/>
          </a:xfrm>
          <a:prstGeom prst="roundRect">
            <a:avLst>
              <a:gd name="adj" fmla="val 34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2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4902200"/>
            <a:ext cx="6985000" cy="736600"/>
          </a:xfrm>
          <a:effectLst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Code-Behind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1033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Code-behind</a:t>
            </a:r>
            <a:r>
              <a:rPr lang="bg-BG" dirty="0"/>
              <a:t> </a:t>
            </a:r>
            <a:r>
              <a:rPr lang="en-US" dirty="0"/>
              <a:t>Model</a:t>
            </a:r>
            <a:endParaRPr lang="bg-BG" sz="1800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separate compiled file</a:t>
            </a:r>
            <a:r>
              <a:rPr lang="bg-BG" dirty="0"/>
              <a:t> </a:t>
            </a:r>
            <a:r>
              <a:rPr lang="en-US" dirty="0"/>
              <a:t>containing the  program logic of the page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Each web page has its own</a:t>
            </a:r>
            <a:r>
              <a:rPr lang="bg-BG" dirty="0"/>
              <a:t> </a:t>
            </a:r>
            <a:r>
              <a:rPr lang="en-US" dirty="0"/>
              <a:t>code-behind page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Has the</a:t>
            </a:r>
            <a:r>
              <a:rPr lang="bg-BG" dirty="0"/>
              <a:t> </a:t>
            </a:r>
            <a:r>
              <a:rPr lang="en-US" dirty="0"/>
              <a:t>same name as the web page to which it is attached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file extension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aspx.cs</a:t>
            </a:r>
            <a:r>
              <a:rPr lang="en-US" dirty="0"/>
              <a:t>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two files are built into one when the application is started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74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</a:t>
            </a:r>
            <a:r>
              <a:rPr lang="bg-BG" dirty="0"/>
              <a:t> </a:t>
            </a:r>
            <a:r>
              <a:rPr lang="en-US" dirty="0"/>
              <a:t>Code-behind </a:t>
            </a:r>
            <a:r>
              <a:rPr lang="en-US" dirty="0" smtClean="0"/>
              <a:t>Work?</a:t>
            </a:r>
            <a:endParaRPr lang="bg-BG" dirty="0"/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 associate an .</a:t>
            </a:r>
            <a:r>
              <a:rPr lang="en-US" noProof="1"/>
              <a:t>aspx</a:t>
            </a:r>
            <a:r>
              <a:rPr lang="en-US" dirty="0"/>
              <a:t> page to its</a:t>
            </a:r>
            <a:r>
              <a:rPr lang="bg-BG" dirty="0"/>
              <a:t> </a:t>
            </a:r>
            <a:r>
              <a:rPr lang="en-US" dirty="0"/>
              <a:t>code-behind class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dirty="0"/>
              <a:t> directive is used</a:t>
            </a:r>
          </a:p>
          <a:p>
            <a:pPr>
              <a:lnSpc>
                <a:spcPct val="90000"/>
              </a:lnSpc>
            </a:pPr>
            <a:r>
              <a:rPr lang="en-US" dirty="0"/>
              <a:t>VS.NET adds three attributes to the 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dirty="0"/>
              <a:t> directive: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Inherits</a:t>
            </a:r>
            <a:r>
              <a:rPr lang="en-US" dirty="0"/>
              <a:t> – allows the</a:t>
            </a:r>
            <a:r>
              <a:rPr lang="bg-BG" dirty="0"/>
              <a:t> </a:t>
            </a:r>
            <a:r>
              <a:rPr lang="en-US" dirty="0"/>
              <a:t>.</a:t>
            </a:r>
            <a:r>
              <a:rPr lang="en-US" noProof="1"/>
              <a:t>aspx</a:t>
            </a:r>
            <a:r>
              <a:rPr lang="en-US" dirty="0"/>
              <a:t> page to</a:t>
            </a:r>
            <a:r>
              <a:rPr lang="bg-BG" dirty="0"/>
              <a:t> </a:t>
            </a:r>
            <a:r>
              <a:rPr lang="en-US" dirty="0"/>
              <a:t>derive from the</a:t>
            </a:r>
            <a:r>
              <a:rPr lang="bg-BG" dirty="0"/>
              <a:t> </a:t>
            </a:r>
            <a:r>
              <a:rPr lang="en-US" dirty="0"/>
              <a:t>code-behind class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Codebehind</a:t>
            </a:r>
            <a:r>
              <a:rPr lang="en-US" dirty="0"/>
              <a:t> – used internally by</a:t>
            </a:r>
            <a:r>
              <a:rPr lang="bg-BG" dirty="0"/>
              <a:t> </a:t>
            </a:r>
            <a:r>
              <a:rPr lang="en-US" dirty="0"/>
              <a:t>Visual Studio .NET to associate the files</a:t>
            </a:r>
          </a:p>
          <a:p>
            <a:pPr lvl="1">
              <a:lnSpc>
                <a:spcPct val="9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Src</a:t>
            </a:r>
            <a:r>
              <a:rPr lang="en-US" dirty="0"/>
              <a:t> – contains the</a:t>
            </a:r>
            <a:r>
              <a:rPr lang="bg-BG" dirty="0"/>
              <a:t> </a:t>
            </a:r>
            <a:r>
              <a:rPr lang="en-US" dirty="0"/>
              <a:t>name of the</a:t>
            </a:r>
            <a:r>
              <a:rPr lang="bg-BG" dirty="0"/>
              <a:t> </a:t>
            </a:r>
            <a:r>
              <a:rPr lang="en-US" dirty="0"/>
              <a:t>code-behind page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Used if the application is not precompiled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23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Directive </a:t>
            </a:r>
            <a:r>
              <a:rPr lang="en-US" dirty="0" smtClean="0"/>
              <a:t>– Example</a:t>
            </a:r>
            <a:endParaRPr lang="bg-B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000100" y="2363450"/>
            <a:ext cx="72009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 Page Language="c#"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Inherits="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MyProject.WebFormTest"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Codebehind="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WebFormTest.aspx.cs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WebFormTest.aspx.cs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%&gt;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37763">
            <a:off x="1553230" y="4623779"/>
            <a:ext cx="5381625" cy="8001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Above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144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 Compilation</a:t>
            </a:r>
            <a:endParaRPr lang="bg-BG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Code-behind page can be either </a:t>
            </a:r>
            <a:r>
              <a:rPr lang="bg-BG" dirty="0"/>
              <a:t> </a:t>
            </a:r>
            <a:r>
              <a:rPr lang="en-US" dirty="0"/>
              <a:t>precompiled or just-in-time (JIT) Compiled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JIT compilation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 compilation at first request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Set by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Src</a:t>
            </a:r>
            <a:r>
              <a:rPr lang="en-US" noProof="1"/>
              <a:t> </a:t>
            </a:r>
            <a:r>
              <a:rPr lang="en-US" dirty="0"/>
              <a:t>attribute of the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dirty="0"/>
              <a:t> directive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VS.NET</a:t>
            </a:r>
            <a:r>
              <a:rPr lang="bg-BG" dirty="0"/>
              <a:t> </a:t>
            </a:r>
            <a:r>
              <a:rPr lang="en-US" dirty="0"/>
              <a:t>doesn’t add it by default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65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Precompilation</a:t>
            </a:r>
            <a:endParaRPr lang="bg-BG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Precompilation</a:t>
            </a:r>
            <a:r>
              <a:rPr lang="bg-BG" dirty="0"/>
              <a:t> </a:t>
            </a:r>
            <a:endParaRPr lang="en-US" dirty="0"/>
          </a:p>
          <a:p>
            <a:pPr lvl="1"/>
            <a:r>
              <a:rPr lang="en-US" dirty="0"/>
              <a:t>Avoids the</a:t>
            </a:r>
            <a:r>
              <a:rPr lang="bg-BG" dirty="0"/>
              <a:t> </a:t>
            </a:r>
            <a:r>
              <a:rPr lang="en-US" dirty="0"/>
              <a:t>delay at first request</a:t>
            </a:r>
            <a:endParaRPr lang="bg-BG" dirty="0"/>
          </a:p>
          <a:p>
            <a:pPr lvl="1"/>
            <a:r>
              <a:rPr lang="en-US" dirty="0"/>
              <a:t>Simplifies the deployment of the web application</a:t>
            </a:r>
            <a:endParaRPr lang="bg-BG" dirty="0"/>
          </a:p>
          <a:p>
            <a:pPr lvl="1"/>
            <a:r>
              <a:rPr lang="en-US" dirty="0"/>
              <a:t>The source code of the</a:t>
            </a:r>
            <a:r>
              <a:rPr lang="bg-BG" dirty="0"/>
              <a:t> </a:t>
            </a:r>
            <a:r>
              <a:rPr lang="en-US" dirty="0"/>
              <a:t>code-behind class is not </a:t>
            </a:r>
            <a:r>
              <a:rPr lang="en-US" dirty="0" smtClean="0"/>
              <a:t>necessary</a:t>
            </a:r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89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ohannesburgbar.co.za/images/top_directives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0325" y="1676400"/>
            <a:ext cx="3876675" cy="2105026"/>
          </a:xfrm>
          <a:prstGeom prst="roundRect">
            <a:avLst>
              <a:gd name="adj" fmla="val 49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0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2988" y="4673600"/>
            <a:ext cx="6985000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Directives</a:t>
            </a:r>
            <a:endParaRPr lang="bg-BG" dirty="0"/>
          </a:p>
        </p:txBody>
      </p:sp>
      <p:pic>
        <p:nvPicPr>
          <p:cNvPr id="2" name="Picture 2" descr="http://www.nrc-pad.org/images/stories/faq%20icon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484183">
            <a:off x="6929454" y="3357562"/>
            <a:ext cx="857250" cy="1285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5757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Directives</a:t>
            </a:r>
          </a:p>
        </p:txBody>
      </p:sp>
      <p:sp>
        <p:nvSpPr>
          <p:cNvPr id="498690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838200"/>
            <a:ext cx="83820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Provide control over many options affecting the compilation and execution of the web form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Important directives: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@Page</a:t>
            </a:r>
            <a:r>
              <a:rPr lang="en-US" sz="2800" dirty="0"/>
              <a:t> – main directive of the page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sz="2800" dirty="0"/>
              <a:t> – imports a namespace into the 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@Assembly</a:t>
            </a:r>
            <a:r>
              <a:rPr lang="en-US" sz="2800" dirty="0"/>
              <a:t> – attaches an assembly to the form when it is compiled</a:t>
            </a:r>
          </a:p>
          <a:p>
            <a:pPr lvl="1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@OutputCache</a:t>
            </a:r>
            <a:r>
              <a:rPr lang="en-US" sz="2800" dirty="0"/>
              <a:t> – controls the ability of the forms to use cache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@Register</a:t>
            </a:r>
            <a:r>
              <a:rPr lang="en-US" sz="2800" dirty="0"/>
              <a:t> – registers a user control to be used in a web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4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Benefits 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Separate presentation from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Object-oriented approach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Component-based development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Event-driven architecture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Code </a:t>
            </a:r>
            <a:r>
              <a:rPr lang="en-US" dirty="0"/>
              <a:t>compilation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Extensible </a:t>
            </a:r>
            <a:r>
              <a:rPr lang="en-US" dirty="0"/>
              <a:t>architecture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Built-in state </a:t>
            </a:r>
            <a:r>
              <a:rPr lang="en-US" dirty="0"/>
              <a:t>management</a:t>
            </a:r>
          </a:p>
          <a:p>
            <a:pPr>
              <a:lnSpc>
                <a:spcPct val="100000"/>
              </a:lnSpc>
            </a:pPr>
            <a:r>
              <a:rPr lang="en-US" dirty="0"/>
              <a:t>Many others </a:t>
            </a:r>
            <a:r>
              <a:rPr lang="en-US" dirty="0" smtClean="0"/>
              <a:t>(data binding, validation</a:t>
            </a:r>
            <a:r>
              <a:rPr lang="en-US" dirty="0"/>
              <a:t>, </a:t>
            </a:r>
            <a:r>
              <a:rPr lang="en-US" dirty="0" smtClean="0"/>
              <a:t>master pages, </a:t>
            </a:r>
            <a:r>
              <a:rPr lang="en-US" dirty="0"/>
              <a:t>etc.)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6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Directive</a:t>
            </a:r>
          </a:p>
        </p:txBody>
      </p:sp>
      <p:sp>
        <p:nvSpPr>
          <p:cNvPr id="5007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Defines a form specific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aspx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file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r>
              <a:rPr lang="en-US" dirty="0"/>
              <a:t>attributes used by the parser and the compiler of </a:t>
            </a:r>
            <a:r>
              <a:rPr lang="bg-BG" dirty="0"/>
              <a:t> </a:t>
            </a:r>
            <a:r>
              <a:rPr lang="en-US" dirty="0"/>
              <a:t>ASP.NET</a:t>
            </a:r>
          </a:p>
          <a:p>
            <a:pPr>
              <a:lnSpc>
                <a:spcPct val="100000"/>
              </a:lnSpc>
            </a:pPr>
            <a:r>
              <a:rPr lang="en-US" dirty="0"/>
              <a:t>Important attributes: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AutoEventWireup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Culture</a:t>
            </a:r>
            <a:r>
              <a:rPr lang="en-US" dirty="0"/>
              <a:t> – a culture used</a:t>
            </a:r>
            <a:r>
              <a:rPr lang="bg-BG" dirty="0"/>
              <a:t> </a:t>
            </a:r>
            <a:r>
              <a:rPr lang="en-US" dirty="0"/>
              <a:t>when the page is generated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UICulture</a:t>
            </a:r>
            <a:r>
              <a:rPr lang="en-US" dirty="0"/>
              <a:t> – a culture used for the visualization of data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37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 smtClean="0">
                <a:latin typeface="Consolas" pitchFamily="49" charset="0"/>
              </a:rPr>
              <a:t>@Page</a:t>
            </a:r>
            <a:r>
              <a:rPr lang="en-US" dirty="0" smtClean="0"/>
              <a:t> </a:t>
            </a:r>
            <a:r>
              <a:rPr lang="en-US" dirty="0"/>
              <a:t>Directive (2)</a:t>
            </a:r>
          </a:p>
        </p:txBody>
      </p:sp>
      <p:sp>
        <p:nvSpPr>
          <p:cNvPr id="5181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Important attributes: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</a:t>
            </a:r>
            <a:r>
              <a:rPr lang="en-US" i="1" dirty="0"/>
              <a:t> </a:t>
            </a:r>
            <a:r>
              <a:rPr lang="en-US" dirty="0"/>
              <a:t>– whether the page is compiled with</a:t>
            </a:r>
            <a:r>
              <a:rPr lang="bg-BG" dirty="0"/>
              <a:t> </a:t>
            </a:r>
            <a:r>
              <a:rPr lang="en-US" dirty="0"/>
              <a:t>debug symbols in it</a:t>
            </a:r>
            <a:r>
              <a:rPr lang="bg-BG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EnableSessionState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/>
              <a:t>– </a:t>
            </a:r>
            <a:r>
              <a:rPr lang="en-US" dirty="0" smtClean="0"/>
              <a:t>whether </a:t>
            </a:r>
            <a:r>
              <a:rPr lang="en-US" dirty="0"/>
              <a:t>a session is supported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EnableViewState</a:t>
            </a:r>
            <a:r>
              <a:rPr lang="en-US" dirty="0"/>
              <a:t> – whether to use "view state“ or not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ErrorPage</a:t>
            </a:r>
            <a:r>
              <a:rPr lang="en-US" dirty="0"/>
              <a:t> – a page to which to redirect in case of unhandled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67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Directive </a:t>
            </a:r>
            <a:r>
              <a:rPr lang="en-US" dirty="0" smtClean="0"/>
              <a:t>(3)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960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Important attributes: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Language</a:t>
            </a:r>
            <a:r>
              <a:rPr lang="en-US" dirty="0" smtClean="0"/>
              <a:t> – states the program language used to script the page</a:t>
            </a:r>
            <a:endParaRPr lang="bg-BG" dirty="0" smtClean="0"/>
          </a:p>
          <a:p>
            <a:pPr lvl="1">
              <a:lnSpc>
                <a:spcPct val="95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Codebehind</a:t>
            </a:r>
            <a:r>
              <a:rPr lang="en-US" dirty="0" smtClean="0"/>
              <a:t> – points to the code-behind file where the page logics is stored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Smart-Navigation</a:t>
            </a:r>
            <a:r>
              <a:rPr lang="en-US" dirty="0" smtClean="0"/>
              <a:t> – improves user experience over post backs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Persists element focus and scroll position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Avoids flickers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Supported by IE 5.5 or later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Shouldn’t use it - problematic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39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572001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Using the </a:t>
            </a:r>
            <a:r>
              <a:rPr lang="en-US" dirty="0">
                <a:latin typeface="Consolas" pitchFamily="49" charset="0"/>
              </a:rPr>
              <a:t>@Page</a:t>
            </a:r>
            <a:r>
              <a:rPr lang="en-US" dirty="0"/>
              <a:t> </a:t>
            </a:r>
            <a:r>
              <a:rPr lang="en-US" dirty="0" smtClean="0"/>
              <a:t>Directive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374480"/>
            <a:ext cx="82296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9478" y="1114424"/>
            <a:ext cx="2311522" cy="2466976"/>
          </a:xfrm>
          <a:prstGeom prst="roundRect">
            <a:avLst>
              <a:gd name="adj" fmla="val 529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5122" name="Picture 2" descr="http://www.crystalxp.net/galerie/img/img-icons-a-png-blank-page-icon-set-varsok-996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12707">
            <a:off x="3452028" y="1094582"/>
            <a:ext cx="2857500" cy="2857500"/>
          </a:xfrm>
          <a:prstGeom prst="rect">
            <a:avLst/>
          </a:prstGeom>
          <a:noFill/>
        </p:spPr>
      </p:pic>
      <p:pic>
        <p:nvPicPr>
          <p:cNvPr id="5124" name="Picture 4" descr="http://www.bukovinasociety.org/museum/museum-images/Fam-docs/schneider-bernie-Wasyl-passport-last-pag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85974">
            <a:off x="1048921" y="1141137"/>
            <a:ext cx="2285244" cy="3289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00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0" y="152400"/>
            <a:ext cx="5105400" cy="914400"/>
          </a:xfrm>
        </p:spPr>
        <p:txBody>
          <a:bodyPr/>
          <a:lstStyle/>
          <a:p>
            <a:r>
              <a:rPr lang="en-US" dirty="0"/>
              <a:t>What is ASP.NET Server </a:t>
            </a:r>
            <a:r>
              <a:rPr lang="en-US" dirty="0" smtClean="0"/>
              <a:t>Control?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ASP.NET server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smallest </a:t>
            </a:r>
            <a:r>
              <a:rPr lang="en-US" dirty="0"/>
              <a:t>ASP.NET Component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Wrap </a:t>
            </a:r>
            <a:r>
              <a:rPr lang="en-US" dirty="0" smtClean="0"/>
              <a:t>an HTML UI element, or more complex UI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Component-oriented </a:t>
            </a:r>
            <a:r>
              <a:rPr lang="en-US" dirty="0"/>
              <a:t>programming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Executed and rendered at the server side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 of ASP.NET server controls: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&lt;asp:Button&gt;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type="submit"&gt;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&lt;asp:Label&gt;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&lt;span&gt;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&lt;asp:GridView&gt;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&lt;table&gt;&lt;tr&gt;&lt;td&gt;…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7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0" y="152400"/>
            <a:ext cx="5257800" cy="914400"/>
          </a:xfrm>
        </p:spPr>
        <p:txBody>
          <a:bodyPr/>
          <a:lstStyle/>
          <a:p>
            <a:r>
              <a:rPr lang="en-US" dirty="0"/>
              <a:t>What is ASP.NET Server Control </a:t>
            </a:r>
            <a:r>
              <a:rPr lang="en-US" dirty="0" smtClean="0"/>
              <a:t>?(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76668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Mandatory </a:t>
            </a:r>
            <a:r>
              <a:rPr lang="en-US" dirty="0" smtClean="0"/>
              <a:t>properties for all server controls: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runat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="server"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="…"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Programming model based on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user </a:t>
            </a:r>
            <a:r>
              <a:rPr lang="en-US" dirty="0"/>
              <a:t>interaction </a:t>
            </a:r>
            <a:r>
              <a:rPr lang="en-US" dirty="0" smtClean="0"/>
              <a:t>causes and event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Programmer decides which </a:t>
            </a:r>
            <a:r>
              <a:rPr lang="en-US" dirty="0" smtClean="0"/>
              <a:t>events to handle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Browser-specific HTML is generated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Controls deliver appropriate HTML depending on browser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16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4" name="Picture 4" descr="http://download-uk.oracle.com/docs/cd/B15904_01/portal.1012/b15879/img/IP_2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23931">
            <a:off x="454649" y="1244263"/>
            <a:ext cx="4032354" cy="2980516"/>
          </a:xfrm>
          <a:prstGeom prst="roundRect">
            <a:avLst>
              <a:gd name="adj" fmla="val 3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17762" name="Picture 2" descr="http://www.fractaluniverse.org/v2/wp-content/uploads/2009/09/hierarch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1594">
            <a:off x="4919916" y="1572075"/>
            <a:ext cx="3561981" cy="2699893"/>
          </a:xfrm>
          <a:prstGeom prst="roundRect">
            <a:avLst>
              <a:gd name="adj" fmla="val 29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5313931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Controls </a:t>
            </a:r>
            <a:r>
              <a:rPr lang="en-US" dirty="0" smtClean="0"/>
              <a:t>– Class </a:t>
            </a:r>
            <a:r>
              <a:rPr lang="en-US" dirty="0"/>
              <a:t>Hierarchy</a:t>
            </a:r>
            <a:endParaRPr lang="bg-BG" dirty="0"/>
          </a:p>
        </p:txBody>
      </p:sp>
      <p:pic>
        <p:nvPicPr>
          <p:cNvPr id="2" name="Picture 2" descr="http://www.purisma.com/images/icon_rolehierarchy96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2396" y="3804264"/>
            <a:ext cx="1123948" cy="1123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527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 – Class </a:t>
            </a:r>
            <a:r>
              <a:rPr lang="en-US" dirty="0"/>
              <a:t>Hierarchy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System.Web.UI.Control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Base for all controls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Properties –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ID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Page</a:t>
            </a:r>
            <a:r>
              <a:rPr lang="en-US" sz="2800" dirty="0"/>
              <a:t>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ViewState</a:t>
            </a:r>
            <a:r>
              <a:rPr lang="en-US" sz="2800" dirty="0" smtClean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ClientID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Controls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Methods –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Render(HtmlTextWriter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writer)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4021042"/>
            <a:ext cx="5791200" cy="2379758"/>
          </a:xfrm>
          <a:prstGeom prst="roundRect">
            <a:avLst>
              <a:gd name="adj" fmla="val 371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09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– Class Hierarchy (2)</a:t>
            </a:r>
            <a:endParaRPr lang="bg-BG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0"/>
            <a:ext cx="8991600" cy="700087"/>
          </a:xfrm>
        </p:spPr>
        <p:txBody>
          <a:bodyPr/>
          <a:lstStyle/>
          <a:p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System.Web.UI.HtmlControls.HtmlControl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086" y="1657350"/>
            <a:ext cx="7339514" cy="4819650"/>
          </a:xfrm>
          <a:prstGeom prst="roundRect">
            <a:avLst>
              <a:gd name="adj" fmla="val 210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903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– Class Hierarchy (3)</a:t>
            </a:r>
            <a:endParaRPr lang="bg-BG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System.Web.UI.WebControls.WebControl</a:t>
            </a: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spcBef>
                <a:spcPts val="3000"/>
              </a:spcBef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System.Web.UI.TemplateControl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092" y="1600200"/>
            <a:ext cx="6810375" cy="2114550"/>
          </a:xfrm>
          <a:prstGeom prst="roundRect">
            <a:avLst>
              <a:gd name="adj" fmla="val 40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3225" y="4438650"/>
            <a:ext cx="3152775" cy="2114550"/>
          </a:xfrm>
          <a:prstGeom prst="roundRect">
            <a:avLst>
              <a:gd name="adj" fmla="val 409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651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inind.com/images/web%20development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7204" y="706019"/>
            <a:ext cx="3264996" cy="211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276600"/>
            <a:ext cx="7924800" cy="68580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ASP.NET Overview</a:t>
            </a:r>
            <a:endParaRPr lang="bg-BG" dirty="0"/>
          </a:p>
        </p:txBody>
      </p:sp>
      <p:pic>
        <p:nvPicPr>
          <p:cNvPr id="74756" name="Picture 4" descr="http://raja.sourceforge.net/img/over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446985">
            <a:off x="4494849" y="4586646"/>
            <a:ext cx="3837132" cy="1494392"/>
          </a:xfrm>
          <a:prstGeom prst="roundRect">
            <a:avLst>
              <a:gd name="adj" fmla="val 76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http://www.teknolojilabs.com/resimler/asp.net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6539">
            <a:off x="735048" y="4551289"/>
            <a:ext cx="3462421" cy="1498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3393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.bp.blogspot.com/_2lNi6LLq3Ao/S0Drz35QGXI/AAAAAAAAAdA/oj7SyaBTAKA/s320/Upload_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892405">
            <a:off x="1274444" y="2954656"/>
            <a:ext cx="28575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2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HTML Server Controls</a:t>
            </a:r>
            <a:endParaRPr lang="bg-BG" dirty="0"/>
          </a:p>
        </p:txBody>
      </p:sp>
      <p:pic>
        <p:nvPicPr>
          <p:cNvPr id="112642" name="Picture 2" descr="http://library.thinkquest.org/15074/media/html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1" y="2975612"/>
            <a:ext cx="4086225" cy="3124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4200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Server </a:t>
            </a:r>
            <a:r>
              <a:rPr lang="en-US" dirty="0" smtClean="0"/>
              <a:t>Controls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HTML server controls are very </a:t>
            </a:r>
            <a:r>
              <a:rPr lang="en-US" sz="3000" dirty="0"/>
              <a:t>simple extension of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Control</a:t>
            </a:r>
            <a:r>
              <a:rPr lang="en-US" sz="3000" dirty="0"/>
              <a:t> class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Look like traditional HTML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Defined by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runat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="server"</a:t>
            </a:r>
            <a:endParaRPr lang="en-US" sz="28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Simple </a:t>
            </a:r>
            <a:r>
              <a:rPr lang="en-US" sz="2800" dirty="0"/>
              <a:t>HTML seems like text on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If </a:t>
            </a:r>
            <a:r>
              <a:rPr lang="en-US" sz="2800" dirty="0" smtClean="0"/>
              <a:t>an HTML </a:t>
            </a:r>
            <a:r>
              <a:rPr lang="en-US" sz="2800" dirty="0"/>
              <a:t>element is converted to HTML </a:t>
            </a:r>
            <a:r>
              <a:rPr lang="en-US" sz="2800" dirty="0" smtClean="0"/>
              <a:t>server </a:t>
            </a:r>
            <a:r>
              <a:rPr lang="en-US" sz="2800" dirty="0"/>
              <a:t>control, </a:t>
            </a:r>
            <a:r>
              <a:rPr lang="en-US" sz="2800" dirty="0" smtClean="0"/>
              <a:t>a server </a:t>
            </a:r>
            <a:r>
              <a:rPr lang="en-US" sz="2800" dirty="0"/>
              <a:t>side object </a:t>
            </a:r>
            <a:r>
              <a:rPr lang="en-US" sz="2800" dirty="0" smtClean="0"/>
              <a:t>is </a:t>
            </a:r>
            <a:r>
              <a:rPr lang="en-US" sz="2800" dirty="0"/>
              <a:t>associated with it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Valid only inside a Web form tag: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5638800"/>
            <a:ext cx="7924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&lt;form runat="server"&gt;…&lt;/form&gt;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33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HTML Server Control </a:t>
            </a:r>
            <a:r>
              <a:rPr lang="en-US" sz="3900" dirty="0" smtClean="0"/>
              <a:t>– Example</a:t>
            </a:r>
            <a:endParaRPr lang="bg-BG" sz="3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304800" y="990600"/>
            <a:ext cx="85344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 Language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="C#"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language="c#" runat="server"&gt;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ButtonSubmit_Click(Object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Response.Write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:&lt;b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&gt;"+TextField.Value+"&lt;/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&lt;title&gt;HTML Server Controls&lt;/title&gt;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="formMain"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="server"&gt;     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="TextField"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="text"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="ButtonSubmit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runat="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server" 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="Submit"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onserverclick="ButtonSubmit_Click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type="button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306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029201"/>
            <a:ext cx="7924800" cy="685800"/>
          </a:xfrm>
        </p:spPr>
        <p:txBody>
          <a:bodyPr/>
          <a:lstStyle/>
          <a:p>
            <a:r>
              <a:rPr lang="en-US" dirty="0" smtClean="0"/>
              <a:t>HTML Server Controls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600" y="57554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4464080" cy="3601328"/>
          </a:xfrm>
          <a:prstGeom prst="roundRect">
            <a:avLst>
              <a:gd name="adj" fmla="val 125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www.lisisoft.com/imglisi/7/HelpfileTools/45106SWF_control_sc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50" y="2688266"/>
            <a:ext cx="2914650" cy="1943100"/>
          </a:xfrm>
          <a:prstGeom prst="roundRect">
            <a:avLst>
              <a:gd name="adj" fmla="val 4629"/>
            </a:avLst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685800"/>
            <a:ext cx="5464160" cy="2134299"/>
          </a:xfrm>
          <a:prstGeom prst="roundRect">
            <a:avLst>
              <a:gd name="adj" fmla="val 3008"/>
            </a:avLst>
          </a:prstGeom>
          <a:noFill/>
          <a:ln>
            <a:noFill/>
          </a:ln>
          <a:effectLst>
            <a:outerShdw blurRad="190500" dist="35921" dir="2700000" sx="103000" sy="103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088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Server Control Classes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HtmlForm</a:t>
            </a:r>
            <a:r>
              <a:rPr lang="en-US" sz="3200" noProof="1"/>
              <a:t> –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&lt;form&gt;…&lt;/form&gt;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HtmlInputText</a:t>
            </a:r>
            <a:r>
              <a:rPr lang="en-US" sz="3200" noProof="1" smtClean="0"/>
              <a:t> –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 type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="text"&gt;</a:t>
            </a:r>
            <a:endParaRPr lang="en-US" sz="32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HtmlButton</a:t>
            </a:r>
            <a:r>
              <a:rPr lang="en-US" noProof="1" smtClean="0"/>
              <a:t> 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 type="button" /&gt;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HtmlAnchor</a:t>
            </a:r>
            <a:r>
              <a:rPr lang="en-US" sz="3200" noProof="1"/>
              <a:t> –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="…"&gt;…&lt;/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a&gt;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HtmlSelect</a:t>
            </a:r>
            <a:r>
              <a:rPr lang="en-US" noProof="1" smtClean="0"/>
              <a:t> </a:t>
            </a:r>
            <a:r>
              <a:rPr lang="en-US" noProof="1"/>
              <a:t>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 type="select"&gt;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HtmlTable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HtmlTableCell</a:t>
            </a:r>
            <a:r>
              <a:rPr lang="en-US" noProof="1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HtmlTableRow</a:t>
            </a:r>
            <a:r>
              <a:rPr lang="en-US" noProof="1"/>
              <a:t> 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&lt;table&gt;&lt;tr&gt;&lt;td&gt;…&lt;/td&gt;&lt;/tr&gt;&lt;/table&gt;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HtmlImage</a:t>
            </a:r>
            <a:r>
              <a:rPr lang="en-US" noProof="1"/>
              <a:t> –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 src="…" /&gt;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 smtClean="0"/>
              <a:t> ...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7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r>
              <a:rPr lang="en-US" dirty="0"/>
              <a:t>HTML Server Control Classes (2)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HtmlGenericControl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Used for all </a:t>
            </a:r>
            <a:r>
              <a:rPr lang="en-US" dirty="0" smtClean="0"/>
              <a:t>other HTML elements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&lt;meta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&lt;body&gt;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 …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13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noProof="1" smtClean="0">
                <a:latin typeface="Consolas" pitchFamily="49" charset="0"/>
              </a:rPr>
              <a:t>HtmlGenericControl</a:t>
            </a:r>
            <a:r>
              <a:rPr lang="en-US" sz="3700" dirty="0" smtClean="0"/>
              <a:t> – Example</a:t>
            </a:r>
            <a:endParaRPr lang="bg-BG" sz="3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482307" name="Rectangle 3"/>
          <p:cNvSpPr>
            <a:spLocks noChangeArrowheads="1"/>
          </p:cNvSpPr>
          <p:nvPr/>
        </p:nvSpPr>
        <p:spPr bwMode="auto">
          <a:xfrm>
            <a:off x="609600" y="1066800"/>
            <a:ext cx="7924800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 Language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="C#"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void Page_Load(Object sender, EventArgs e)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this.MetaInfo.Attributes["name"] = "description";</a:t>
            </a:r>
          </a:p>
          <a:p>
            <a:pPr marL="228600" indent="-228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this.MetaInfo.Attributes["content"] = "The page was</a:t>
            </a:r>
          </a:p>
          <a:p>
            <a:pPr marL="228600" indent="-228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generated on: " + DateTime.Now.ToString();</a:t>
            </a:r>
          </a:p>
          <a:p>
            <a:pPr marL="228600" indent="-22860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id="MetaInfo" runat="server" /&gt;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="formMain"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="server"&gt;…&lt;/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81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029201"/>
            <a:ext cx="7924800" cy="685800"/>
          </a:xfrm>
        </p:spPr>
        <p:txBody>
          <a:bodyPr/>
          <a:lstStyle/>
          <a:p>
            <a:r>
              <a:rPr lang="en-US" dirty="0" smtClean="0"/>
              <a:t>HTML Generic Controls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7554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3510774" cy="2752550"/>
          </a:xfrm>
          <a:prstGeom prst="roundRect">
            <a:avLst>
              <a:gd name="adj" fmla="val 2571"/>
            </a:avLst>
          </a:prstGeom>
          <a:noFill/>
          <a:ln>
            <a:noFill/>
          </a:ln>
          <a:effectLst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640" y="1295401"/>
            <a:ext cx="5319960" cy="2752550"/>
          </a:xfrm>
          <a:prstGeom prst="roundRect">
            <a:avLst>
              <a:gd name="adj" fmla="val 1864"/>
            </a:avLst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www.grantsdigital.com/images/WebTemplateIcon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3700" y="3137935"/>
            <a:ext cx="1638300" cy="1409700"/>
          </a:xfrm>
          <a:prstGeom prst="roundRect">
            <a:avLst>
              <a:gd name="adj" fmla="val 6862"/>
            </a:avLst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75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Controls</a:t>
            </a:r>
            <a:endParaRPr lang="bg-BG" dirty="0"/>
          </a:p>
        </p:txBody>
      </p:sp>
      <p:pic>
        <p:nvPicPr>
          <p:cNvPr id="97282" name="Picture 2" descr="http://dedicatedcoloservers.com/images/webserv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9716">
            <a:off x="895011" y="3973444"/>
            <a:ext cx="3093658" cy="2320244"/>
          </a:xfrm>
          <a:prstGeom prst="roundRect">
            <a:avLst>
              <a:gd name="adj" fmla="val 23683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://www.lisisoft.com/imglisi/7/HelpfileTools/45106SWF_control_sc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30">
            <a:off x="5463941" y="797793"/>
            <a:ext cx="2766068" cy="1844046"/>
          </a:xfrm>
          <a:prstGeom prst="roundRect">
            <a:avLst>
              <a:gd name="adj" fmla="val 35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146" name="Picture 2" descr="http://www.swavegibraltar.com/apps/system/legal/web-server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18390">
            <a:off x="1841096" y="609600"/>
            <a:ext cx="1786270" cy="17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eticon.co.uk/Images/NetIcon-web-design-edinburgh-host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21057">
            <a:off x="5431369" y="4038464"/>
            <a:ext cx="2886906" cy="2145926"/>
          </a:xfrm>
          <a:prstGeom prst="roundRect">
            <a:avLst>
              <a:gd name="adj" fmla="val 8623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0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Controls</a:t>
            </a:r>
            <a:endParaRPr lang="bg-BG" dirty="0"/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Web server controls are server UI controls that abstract the common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Have own lifecycle and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Come </a:t>
            </a:r>
            <a:r>
              <a:rPr lang="en-US" dirty="0"/>
              <a:t>with .NET </a:t>
            </a:r>
            <a:r>
              <a:rPr lang="en-US" dirty="0" smtClean="0"/>
              <a:t>Framework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Located </a:t>
            </a:r>
            <a:r>
              <a:rPr lang="en-US" dirty="0"/>
              <a:t>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System.Web.UI.WebControls</a:t>
            </a:r>
            <a:r>
              <a:rPr lang="en-US" dirty="0" smtClean="0"/>
              <a:t> namespace, inherit from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WebControl</a:t>
            </a:r>
            <a:r>
              <a:rPr lang="en-US" dirty="0" smtClean="0"/>
              <a:t> </a:t>
            </a:r>
            <a:r>
              <a:rPr lang="en-US" dirty="0"/>
              <a:t>class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HTML Abstraction</a:t>
            </a:r>
          </a:p>
          <a:p>
            <a:pPr>
              <a:lnSpc>
                <a:spcPct val="100000"/>
              </a:lnSpc>
            </a:pPr>
            <a:r>
              <a:rPr lang="en-US" dirty="0"/>
              <a:t>Rendered HTML </a:t>
            </a:r>
            <a:r>
              <a:rPr lang="en-US" dirty="0" smtClean="0"/>
              <a:t>tags are quite </a:t>
            </a:r>
            <a:r>
              <a:rPr lang="en-US" dirty="0"/>
              <a:t>different </a:t>
            </a:r>
            <a:r>
              <a:rPr lang="en-US" dirty="0" smtClean="0"/>
              <a:t>from the design-time markup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14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Execution</a:t>
            </a:r>
            <a:endParaRPr lang="bg-BG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ASP.NET </a:t>
            </a:r>
            <a:r>
              <a:rPr lang="en-US" sz="3000" dirty="0" smtClean="0"/>
              <a:t>applications are executed </a:t>
            </a:r>
            <a:r>
              <a:rPr lang="en-US" sz="3000" dirty="0"/>
              <a:t>via </a:t>
            </a:r>
            <a:r>
              <a:rPr lang="en-US" sz="3000" dirty="0" smtClean="0"/>
              <a:t>a sequence of </a:t>
            </a:r>
            <a:r>
              <a:rPr lang="en-US" sz="3000" dirty="0"/>
              <a:t>HTTP </a:t>
            </a:r>
            <a:r>
              <a:rPr lang="en-US" sz="3000" dirty="0" smtClean="0"/>
              <a:t>requests </a:t>
            </a:r>
            <a:r>
              <a:rPr lang="en-US" sz="3000" dirty="0"/>
              <a:t>and HTTP </a:t>
            </a:r>
            <a:r>
              <a:rPr lang="en-US" sz="3000" dirty="0" smtClean="0"/>
              <a:t>responses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Client Web browser request ASPX pages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Web server executes the ASPX page and produce XHTML + CSS + JavaScript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66948" name="Picture 4" descr="Fig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3237" y="4343400"/>
            <a:ext cx="5541963" cy="1851025"/>
          </a:xfrm>
          <a:prstGeom prst="roundRect">
            <a:avLst>
              <a:gd name="adj" fmla="val 507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864585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Controls </a:t>
            </a:r>
            <a:r>
              <a:rPr lang="en-US" dirty="0" smtClean="0"/>
              <a:t>– Features</a:t>
            </a:r>
            <a:endParaRPr lang="bg-BG" dirty="0"/>
          </a:p>
        </p:txBody>
      </p:sp>
      <p:sp>
        <p:nvSpPr>
          <p:cNvPr id="491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Rich functionality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Type-safe </a:t>
            </a:r>
            <a:r>
              <a:rPr lang="en-US" dirty="0"/>
              <a:t>programming capabilities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Automatic </a:t>
            </a:r>
            <a:r>
              <a:rPr lang="en-US" dirty="0" smtClean="0"/>
              <a:t>Web browser </a:t>
            </a:r>
            <a:r>
              <a:rPr lang="en-US" dirty="0"/>
              <a:t>detection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AutoPostBack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Sumbit when the focus is lost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Support for themes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1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Controls - Syntax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494596" name="AutoShape 4"/>
          <p:cNvSpPr>
            <a:spLocks noChangeArrowheads="1"/>
          </p:cNvSpPr>
          <p:nvPr/>
        </p:nvSpPr>
        <p:spPr bwMode="auto">
          <a:xfrm>
            <a:off x="611188" y="1066800"/>
            <a:ext cx="3529012" cy="1804749"/>
          </a:xfrm>
          <a:prstGeom prst="wedgeRoundRectCallout">
            <a:avLst>
              <a:gd name="adj1" fmla="val -49642"/>
              <a:gd name="adj2" fmla="val 840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tag_prefix determines unique namespace for the web control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4597" name="AutoShape 5"/>
          <p:cNvSpPr>
            <a:spLocks noChangeArrowheads="1"/>
          </p:cNvSpPr>
          <p:nvPr/>
        </p:nvSpPr>
        <p:spPr bwMode="auto">
          <a:xfrm>
            <a:off x="621821" y="5029200"/>
            <a:ext cx="2663825" cy="953453"/>
          </a:xfrm>
          <a:prstGeom prst="wedgeRoundRectCallout">
            <a:avLst>
              <a:gd name="adj1" fmla="val 39858"/>
              <a:gd name="adj2" fmla="val -1834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name of the control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4598" name="AutoShape 6"/>
          <p:cNvSpPr>
            <a:spLocks noChangeArrowheads="1"/>
          </p:cNvSpPr>
          <p:nvPr/>
        </p:nvSpPr>
        <p:spPr bwMode="auto">
          <a:xfrm>
            <a:off x="5150551" y="1066800"/>
            <a:ext cx="3529013" cy="1379101"/>
          </a:xfrm>
          <a:prstGeom prst="wedgeRoundRectCallout">
            <a:avLst>
              <a:gd name="adj1" fmla="val -69705"/>
              <a:gd name="adj2" fmla="val 12086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Attributes are properties of the Web control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4599" name="AutoShape 7"/>
          <p:cNvSpPr>
            <a:spLocks noChangeArrowheads="1"/>
          </p:cNvSpPr>
          <p:nvPr/>
        </p:nvSpPr>
        <p:spPr bwMode="auto">
          <a:xfrm>
            <a:off x="5168272" y="4734540"/>
            <a:ext cx="2879725" cy="1379101"/>
          </a:xfrm>
          <a:prstGeom prst="wedgeRoundRectCallout">
            <a:avLst>
              <a:gd name="adj1" fmla="val -2356"/>
              <a:gd name="adj2" fmla="val -1126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Mandatory attribute runat="server"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77850" y="3505200"/>
            <a:ext cx="80645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tag_prefix</a:t>
            </a: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200" b="1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controlname</a:t>
            </a: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attributes</a:t>
            </a:r>
            <a:r>
              <a:rPr lang="en-US" sz="2200" b="1" i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runat</a:t>
            </a:r>
            <a:r>
              <a:rPr lang="en-US" sz="22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="server"/&gt; </a:t>
            </a:r>
            <a:endParaRPr lang="bg-BG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98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4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6" grpId="0" animBg="1"/>
      <p:bldP spid="494597" grpId="0" animBg="1"/>
      <p:bldP spid="494598" grpId="0" animBg="1"/>
      <p:bldP spid="49459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Control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685800" y="1310819"/>
            <a:ext cx="7696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id="formMain" runat="server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&lt;asp:Label ID="LabelResult" runat="server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="" Visible="false"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&lt;asp:TextBox ID="TextBoxInput" runat="server"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&lt;asp:Button ID="ButtonSubmit" runat="server"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="Submit" OnClick="ButtonSubmit_Click"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void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ButtonSubmit_Click(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sender, EventArgs 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this.LabelResult.Text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 entered: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this.TextBoxInput.Text;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this.LabelResult.Visible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true;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8078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953001"/>
            <a:ext cx="7924800" cy="685800"/>
          </a:xfrm>
        </p:spPr>
        <p:txBody>
          <a:bodyPr/>
          <a:lstStyle/>
          <a:p>
            <a:r>
              <a:rPr lang="en-US" dirty="0"/>
              <a:t>Web Server Controls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49246">
            <a:off x="2720842" y="445133"/>
            <a:ext cx="5657059" cy="3773248"/>
          </a:xfrm>
          <a:prstGeom prst="roundRect">
            <a:avLst>
              <a:gd name="adj" fmla="val 1670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2301">
            <a:off x="751334" y="1982760"/>
            <a:ext cx="3820773" cy="2598602"/>
          </a:xfrm>
          <a:prstGeom prst="roundRect">
            <a:avLst>
              <a:gd name="adj" fmla="val 2204"/>
            </a:avLst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939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3" name="Rectangle 5"/>
          <p:cNvSpPr>
            <a:spLocks noGrp="1" noChangeArrowheads="1"/>
          </p:cNvSpPr>
          <p:nvPr>
            <p:ph type="title"/>
          </p:nvPr>
        </p:nvSpPr>
        <p:spPr>
          <a:xfrm>
            <a:off x="2362200" y="152400"/>
            <a:ext cx="6553200" cy="914400"/>
          </a:xfrm>
          <a:noFill/>
          <a:ln/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System.Web.UI. WebControls.WebControl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WebControl</a:t>
            </a:r>
            <a:r>
              <a:rPr lang="en-US" dirty="0" smtClean="0"/>
              <a:t> class defines properties</a:t>
            </a:r>
            <a:r>
              <a:rPr lang="en-US" dirty="0"/>
              <a:t>, events and methods for all Web </a:t>
            </a:r>
            <a:r>
              <a:rPr lang="en-US" dirty="0" smtClean="0"/>
              <a:t>controls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Control the appearance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BackColor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ForeColor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BorderWidth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BorderStyle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BorderColor</a:t>
            </a:r>
            <a:endParaRPr lang="en-US" noProof="1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86018" name="Picture 2" descr="http://www.schome.ac.uk/wiki/images/thumb/b/b3/Sl-appearance-body-gender.jpg/400px-Sl-appearance-body-gen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615157"/>
            <a:ext cx="3429000" cy="3754757"/>
          </a:xfrm>
          <a:prstGeom prst="roundRect">
            <a:avLst>
              <a:gd name="adj" fmla="val 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841518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  <a:noFill/>
          <a:ln/>
        </p:spPr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System.Web.UI.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WebControls.WebControl</a:t>
            </a:r>
            <a:r>
              <a:rPr lang="en-US" dirty="0" smtClean="0"/>
              <a:t> (2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Control </a:t>
            </a:r>
            <a:r>
              <a:rPr lang="en-US" dirty="0" smtClean="0"/>
              <a:t>the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Enabled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Visible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TabIndex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ToolTip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…  </a:t>
            </a:r>
            <a:endParaRPr lang="en-US" sz="3000" dirty="0" smtClean="0"/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>
                <a:solidFill>
                  <a:srgbClr val="EBFFD2"/>
                </a:solidFill>
              </a:rPr>
              <a:t>Not all controls support all these properties</a:t>
            </a:r>
          </a:p>
          <a:p>
            <a:pPr marL="574675" lvl="2" indent="-282575">
              <a:lnSpc>
                <a:spcPct val="100000"/>
              </a:lnSpc>
              <a:buClr>
                <a:srgbClr val="8FD600"/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>
                <a:solidFill>
                  <a:srgbClr val="EBFFD2"/>
                </a:solidFill>
              </a:rPr>
              <a:t>See the documentation for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80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1295400"/>
            <a:ext cx="5943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Web Server Controls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52600" y="2097880"/>
            <a:ext cx="5638800" cy="569120"/>
          </a:xfrm>
        </p:spPr>
        <p:txBody>
          <a:bodyPr/>
          <a:lstStyle/>
          <a:p>
            <a:r>
              <a:rPr dirty="0" smtClean="0"/>
              <a:t>Basic Web Controls</a:t>
            </a:r>
            <a:endParaRPr lang="bg-BG" dirty="0"/>
          </a:p>
        </p:txBody>
      </p:sp>
      <p:pic>
        <p:nvPicPr>
          <p:cNvPr id="81922" name="Picture 2" descr="http://www.istockphoto.com/file_thumbview_approve/9445365/2/istockphoto_9445365-basic-web-icons-green-glossy-circle-buttons-seri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5732" y="3006182"/>
            <a:ext cx="3581400" cy="3242218"/>
          </a:xfrm>
          <a:prstGeom prst="roundRect">
            <a:avLst>
              <a:gd name="adj" fmla="val 5342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897898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bg-BG" b="0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HTML</a:t>
            </a:r>
            <a:endParaRPr lang="bg-BG" dirty="0">
              <a:sym typeface="Wingdings" pitchFamily="2" charset="2"/>
            </a:endParaRPr>
          </a:p>
        </p:txBody>
      </p:sp>
      <p:graphicFrame>
        <p:nvGraphicFramePr>
          <p:cNvPr id="507953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445390"/>
              </p:ext>
            </p:extLst>
          </p:nvPr>
        </p:nvGraphicFramePr>
        <p:xfrm>
          <a:off x="762000" y="1143000"/>
          <a:ext cx="7696200" cy="5266944"/>
        </p:xfrm>
        <a:graphic>
          <a:graphicData uri="http://schemas.openxmlformats.org/drawingml/2006/table">
            <a:tbl>
              <a:tblPr/>
              <a:tblGrid>
                <a:gridCol w="3048000"/>
                <a:gridCol w="4648200"/>
              </a:tblGrid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submit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&lt;asp:checkbox&gt;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checkbox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&lt;asp:hyperlink&gt;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 href="…"&gt;&lt;/a&gt;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&lt;asp:image&gt;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&lt;img src="…"&gt;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&lt;asp:imagebutton&gt;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image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&lt;asp:linkButton&gt;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 href="…"&gt;&lt;/a&gt;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&lt;asp:label&gt;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&lt;span&gt;…&lt;/span&gt;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&lt;asp:listbox&gt;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&lt;select size=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5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&gt;&lt;/select&gt;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&lt;asp:panel&gt;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&lt;div&gt;…&lt;/div&gt;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&lt;asp:radiobutton&gt;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radio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&lt;asp:table&gt;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&lt;table&gt;…&lt;/table&gt;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&lt;asp:textbox&gt;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&lt;input type=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text</a:t>
                      </a:r>
                      <a:r>
                        <a:rPr kumimoji="1" lang="bg-BG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"</a:t>
                      </a:r>
                      <a:r>
                        <a:rPr kumimoji="1" lang="bg-BG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</a:rPr>
                        <a:t>&gt;</a:t>
                      </a:r>
                    </a:p>
                  </a:txBody>
                  <a:tcPr marL="92694" marR="92694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9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</a:t>
            </a:r>
            <a:r>
              <a:rPr lang="en-US" dirty="0" smtClean="0"/>
              <a:t>Controls: TextBox</a:t>
            </a:r>
            <a:endParaRPr lang="bg-BG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Creates single-line </a:t>
            </a:r>
            <a:r>
              <a:rPr lang="en-US" dirty="0" smtClean="0"/>
              <a:t>or multiline text-box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Lets the user to enter text</a:t>
            </a:r>
          </a:p>
          <a:p>
            <a:pPr>
              <a:lnSpc>
                <a:spcPct val="9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TextMode</a:t>
            </a:r>
            <a:r>
              <a:rPr lang="en-US" sz="2800" dirty="0"/>
              <a:t> </a:t>
            </a:r>
            <a:endParaRPr lang="en-US" sz="2800" dirty="0" smtClean="0"/>
          </a:p>
          <a:p>
            <a:pPr lvl="2">
              <a:lnSpc>
                <a:spcPct val="90000"/>
              </a:lnSpc>
            </a:pPr>
            <a:r>
              <a:rPr lang="en-US" sz="2600" dirty="0" smtClean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SingleLine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MultiLine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Password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MaxLength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ReadOnly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</a:p>
          <a:p>
            <a:pPr>
              <a:lnSpc>
                <a:spcPct val="90000"/>
              </a:lnSpc>
            </a:pPr>
            <a:r>
              <a:rPr lang="en-US" dirty="0"/>
              <a:t>Events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TextChanged</a:t>
            </a:r>
            <a:r>
              <a:rPr lang="en-US" sz="2800" dirty="0"/>
              <a:t> </a:t>
            </a:r>
            <a:r>
              <a:rPr lang="en-US" sz="2800" dirty="0" smtClean="0"/>
              <a:t>– combined </a:t>
            </a:r>
            <a:r>
              <a:rPr lang="en-US" sz="2800" dirty="0"/>
              <a:t>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24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</a:t>
            </a:r>
            <a:r>
              <a:rPr lang="en-US" dirty="0" smtClean="0"/>
              <a:t>Controls: Label</a:t>
            </a:r>
            <a:endParaRPr lang="bg-BG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Display static </a:t>
            </a:r>
            <a:r>
              <a:rPr lang="en-US" dirty="0" smtClean="0"/>
              <a:t>text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block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Allows programmatically to manipulate it</a:t>
            </a:r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 lvl="1">
              <a:lnSpc>
                <a:spcPct val="100000"/>
              </a:lnSpc>
              <a:spcBef>
                <a:spcPts val="4200"/>
              </a:spcBef>
            </a:pPr>
            <a:r>
              <a:rPr kumimoji="0"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AssociatedControlID</a:t>
            </a:r>
            <a:r>
              <a:rPr kumimoji="0" lang="en-US" sz="2800" dirty="0"/>
              <a:t> – on click focus goes to </a:t>
            </a:r>
            <a:r>
              <a:rPr kumimoji="0" lang="en-US" sz="2800" dirty="0" smtClean="0"/>
              <a:t>the specified control</a:t>
            </a:r>
            <a:r>
              <a:rPr kumimoji="0" lang="en-US" sz="2800" dirty="0" smtClean="0">
                <a:latin typeface="Courier New" pitchFamily="49" charset="0"/>
              </a:rPr>
              <a:t> 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TextChanged</a:t>
            </a:r>
            <a:r>
              <a:rPr lang="en-US" dirty="0"/>
              <a:t> – </a:t>
            </a:r>
            <a:r>
              <a:rPr lang="en-US" dirty="0" smtClean="0"/>
              <a:t>combined </a:t>
            </a:r>
            <a:r>
              <a:rPr lang="en-US" dirty="0"/>
              <a:t>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AutoPostBack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12004" name="AutoShape 4"/>
          <p:cNvSpPr>
            <a:spLocks noChangeArrowheads="1"/>
          </p:cNvSpPr>
          <p:nvPr/>
        </p:nvSpPr>
        <p:spPr bwMode="auto">
          <a:xfrm>
            <a:off x="2590800" y="2310051"/>
            <a:ext cx="6080126" cy="1804749"/>
          </a:xfrm>
          <a:prstGeom prst="wedgeRoundRectCallout">
            <a:avLst>
              <a:gd name="adj1" fmla="val -61482"/>
              <a:gd name="adj2" fmla="val 5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CAUTION: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is NOT HTML encoded before it is displayed in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control. This make it possible to embed script within HTML tags in the text.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90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51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ASP.NET Architecture</a:t>
            </a:r>
            <a:endParaRPr lang="bg-BG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63875" name="Rectangle 3"/>
          <p:cNvSpPr>
            <a:spLocks noChangeArrowheads="1"/>
          </p:cNvSpPr>
          <p:nvPr/>
        </p:nvSpPr>
        <p:spPr bwMode="auto">
          <a:xfrm>
            <a:off x="250825" y="6116638"/>
            <a:ext cx="8569325" cy="36036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250825" y="5611813"/>
            <a:ext cx="8569325" cy="43338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Information Server (IIS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	      ISAPI Filters (aspnet_isapi.dll) 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78" name="Rectangle 6"/>
          <p:cNvSpPr>
            <a:spLocks noChangeArrowheads="1"/>
          </p:cNvSpPr>
          <p:nvPr/>
        </p:nvSpPr>
        <p:spPr bwMode="auto">
          <a:xfrm>
            <a:off x="250825" y="5108575"/>
            <a:ext cx="8569325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 </a:t>
            </a: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(aspnet_wp.dll / w3wp.dll)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79" name="Rectangle 7"/>
          <p:cNvSpPr>
            <a:spLocks noChangeArrowheads="1"/>
          </p:cNvSpPr>
          <p:nvPr/>
        </p:nvSpPr>
        <p:spPr bwMode="auto">
          <a:xfrm>
            <a:off x="250825" y="1022350"/>
            <a:ext cx="8569325" cy="3941763"/>
          </a:xfrm>
          <a:prstGeom prst="rect">
            <a:avLst/>
          </a:prstGeom>
          <a:noFill/>
          <a:ln w="28575" algn="ctr">
            <a:solidFill>
              <a:schemeClr val="accent5">
                <a:lumMod val="20000"/>
                <a:lumOff val="80000"/>
              </a:schemeClr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bg-BG" sz="200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63880" name="Rectangle 8"/>
          <p:cNvSpPr>
            <a:spLocks noChangeArrowheads="1"/>
          </p:cNvSpPr>
          <p:nvPr/>
        </p:nvSpPr>
        <p:spPr bwMode="auto">
          <a:xfrm>
            <a:off x="393700" y="1147763"/>
            <a:ext cx="1730375" cy="374491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XML-based </a:t>
            </a:r>
            <a:endParaRPr lang="en-US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2195513" y="4460875"/>
            <a:ext cx="6483350" cy="431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HttpApplication </a:t>
            </a: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Cache</a:t>
            </a:r>
            <a:endParaRPr lang="bg-BG" sz="2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82" name="Rectangle 10"/>
          <p:cNvSpPr>
            <a:spLocks noChangeArrowheads="1"/>
          </p:cNvSpPr>
          <p:nvPr/>
        </p:nvSpPr>
        <p:spPr bwMode="auto">
          <a:xfrm>
            <a:off x="2195513" y="3379788"/>
            <a:ext cx="6483350" cy="100806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HttpModules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Session state                      Authentication                        …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87" name="Rectangle 15"/>
          <p:cNvSpPr>
            <a:spLocks noChangeArrowheads="1"/>
          </p:cNvSpPr>
          <p:nvPr/>
        </p:nvSpPr>
        <p:spPr bwMode="auto">
          <a:xfrm>
            <a:off x="2195513" y="2301875"/>
            <a:ext cx="6483350" cy="100647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HttpHandlers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pages                ASP.NET Web services            …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3891" name="Rectangle 19"/>
          <p:cNvSpPr>
            <a:spLocks noChangeArrowheads="1"/>
          </p:cNvSpPr>
          <p:nvPr/>
        </p:nvSpPr>
        <p:spPr bwMode="auto">
          <a:xfrm>
            <a:off x="2195513" y="1147763"/>
            <a:ext cx="6480175" cy="108108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63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Controls                       AJAX</a:t>
            </a:r>
          </a:p>
          <a:p>
            <a:pPr>
              <a:spcBef>
                <a:spcPts val="1800"/>
              </a:spcBef>
            </a:pPr>
            <a:r>
              <a:rPr lang="en-US" sz="2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controls                    User controls                               …</a:t>
            </a:r>
            <a:endParaRPr lang="bg-BG" sz="2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015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</a:t>
            </a:r>
            <a:r>
              <a:rPr lang="en-US" dirty="0" smtClean="0"/>
              <a:t>Controls: </a:t>
            </a:r>
            <a:r>
              <a:rPr lang="en-US" dirty="0"/>
              <a:t>Literal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Display static text</a:t>
            </a:r>
          </a:p>
          <a:p>
            <a:pPr>
              <a:lnSpc>
                <a:spcPct val="100000"/>
              </a:lnSpc>
            </a:pPr>
            <a:r>
              <a:rPr lang="en-US" dirty="0"/>
              <a:t>Allows programmatically to manipulate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Unlike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Label</a:t>
            </a:r>
            <a:r>
              <a:rPr lang="en-US" dirty="0"/>
              <a:t> control,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Literal</a:t>
            </a:r>
            <a:r>
              <a:rPr lang="en-US" dirty="0"/>
              <a:t> does not let you apply styles to its </a:t>
            </a:r>
            <a:r>
              <a:rPr lang="en-US" dirty="0" smtClean="0"/>
              <a:t>content</a:t>
            </a:r>
            <a:endParaRPr lang="en-US" sz="3400" dirty="0"/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 smtClean="0"/>
              <a:t>Renders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/>
              <a:t> property value directly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590800" y="3429000"/>
            <a:ext cx="6080126" cy="1804749"/>
          </a:xfrm>
          <a:prstGeom prst="wedgeRoundRectCallout">
            <a:avLst>
              <a:gd name="adj1" fmla="val -61482"/>
              <a:gd name="adj2" fmla="val 5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CAUTION: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is NOT HTML encoded before it is displayed in the </a:t>
            </a: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control. This make it possible to embed script within HTML tags in the text.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75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Buttons</a:t>
            </a:r>
            <a:endParaRPr lang="bg-BG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Implement </a:t>
            </a:r>
            <a:r>
              <a:rPr kumimoji="0"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IButtonControl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sz="2800" dirty="0"/>
              <a:t> </a:t>
            </a:r>
            <a:r>
              <a:rPr lang="en-US" sz="2800" dirty="0" smtClean="0"/>
              <a:t>– button's title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CommandName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pass a command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CommandArgument</a:t>
            </a:r>
            <a:r>
              <a:rPr lang="en-US" sz="2800" dirty="0" smtClean="0"/>
              <a:t> </a:t>
            </a:r>
            <a:r>
              <a:rPr lang="en-US" sz="2800" dirty="0"/>
              <a:t>– pass </a:t>
            </a:r>
            <a:r>
              <a:rPr lang="en-US" sz="2800" dirty="0" smtClean="0"/>
              <a:t>command arguments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PostBackUrl</a:t>
            </a:r>
            <a:r>
              <a:rPr lang="en-US" sz="2800" dirty="0"/>
              <a:t> – </a:t>
            </a:r>
            <a:r>
              <a:rPr lang="en-US" sz="2800" dirty="0" smtClean="0"/>
              <a:t>posts </a:t>
            </a:r>
            <a:r>
              <a:rPr lang="en-US" sz="2800" dirty="0"/>
              <a:t>back to specified page</a:t>
            </a:r>
            <a:endParaRPr lang="en-US" sz="28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CausesValidation</a:t>
            </a:r>
            <a:r>
              <a:rPr lang="en-US" sz="2800" dirty="0"/>
              <a:t> – </a:t>
            </a:r>
            <a:r>
              <a:rPr lang="en-US" sz="2800" dirty="0" smtClean="0"/>
              <a:t>perform </a:t>
            </a:r>
            <a:r>
              <a:rPr lang="en-US" sz="2800" dirty="0"/>
              <a:t>validation </a:t>
            </a:r>
            <a:r>
              <a:rPr lang="en-US" sz="2800" dirty="0" smtClean="0"/>
              <a:t>or not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ValidationGroup</a:t>
            </a:r>
            <a:r>
              <a:rPr lang="en-US" sz="2800" dirty="0"/>
              <a:t> – </a:t>
            </a:r>
            <a:r>
              <a:rPr lang="en-US" sz="2800" dirty="0" smtClean="0"/>
              <a:t>which </a:t>
            </a:r>
            <a:r>
              <a:rPr lang="en-US" sz="2800" dirty="0"/>
              <a:t>validation group to be validated</a:t>
            </a:r>
            <a:endParaRPr lang="en-US" sz="2800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2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</a:t>
            </a:r>
            <a:r>
              <a:rPr lang="en-US" sz="3800" dirty="0" smtClean="0"/>
              <a:t>– Buttons (</a:t>
            </a:r>
            <a:r>
              <a:rPr lang="en-US" sz="3800" dirty="0"/>
              <a:t>2)</a:t>
            </a:r>
            <a:endParaRPr lang="bg-BG" sz="3800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Click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CommandName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CommandArgument</a:t>
            </a:r>
            <a:r>
              <a:rPr lang="en-US" dirty="0" smtClean="0"/>
              <a:t> </a:t>
            </a:r>
            <a:r>
              <a:rPr lang="en-US" dirty="0"/>
              <a:t>are passed to code </a:t>
            </a:r>
            <a:r>
              <a:rPr lang="en-US" dirty="0" smtClean="0"/>
              <a:t>behind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67586" name="Picture 2" descr="http://www.24-club.org/images/Click%20Her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68403">
            <a:off x="4191390" y="4139829"/>
            <a:ext cx="2676526" cy="2068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6270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– Buttons </a:t>
            </a:r>
            <a:r>
              <a:rPr lang="en-US" sz="3800" dirty="0" smtClean="0"/>
              <a:t>(3)</a:t>
            </a:r>
            <a:endParaRPr lang="bg-BG" sz="3800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Different button types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Creates a push button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Submit button by </a:t>
            </a:r>
            <a:r>
              <a:rPr lang="en-US" dirty="0" smtClean="0"/>
              <a:t>default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Different button types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ImageButton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Display </a:t>
            </a:r>
            <a:r>
              <a:rPr lang="en-US" dirty="0"/>
              <a:t>an image that responds on mouse click</a:t>
            </a:r>
            <a:endParaRPr lang="en-US" dirty="0">
              <a:latin typeface="Courier New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ImageURL</a:t>
            </a:r>
            <a:r>
              <a:rPr lang="en-US" dirty="0" smtClean="0"/>
              <a:t> </a:t>
            </a:r>
            <a:r>
              <a:rPr lang="en-US" dirty="0"/>
              <a:t>– URL to displayed image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Both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Click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  <a:r>
              <a:rPr lang="en-US" dirty="0"/>
              <a:t> events are </a:t>
            </a:r>
            <a:r>
              <a:rPr lang="en-US" dirty="0" smtClean="0"/>
              <a:t>raised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63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– Buttons </a:t>
            </a:r>
            <a:r>
              <a:rPr lang="en-US" sz="3800" dirty="0" smtClean="0"/>
              <a:t>(4)</a:t>
            </a:r>
            <a:endParaRPr lang="bg-BG" sz="3800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button types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</a:t>
            </a:r>
          </a:p>
          <a:p>
            <a:pPr lvl="2"/>
            <a:r>
              <a:rPr lang="en-US" dirty="0"/>
              <a:t>Has command name associated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CommandName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property)</a:t>
            </a:r>
          </a:p>
          <a:p>
            <a:pPr lvl="2"/>
            <a:r>
              <a:rPr lang="en-US" dirty="0"/>
              <a:t>Programmatically determine which button is clicked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Command</a:t>
            </a:r>
            <a:r>
              <a:rPr lang="en-US" dirty="0"/>
              <a:t> event handles</a:t>
            </a:r>
          </a:p>
          <a:p>
            <a:pPr lvl="2"/>
            <a:r>
              <a:rPr lang="en-US" dirty="0"/>
              <a:t>Used in templated </a:t>
            </a:r>
            <a:r>
              <a:rPr lang="en-US" dirty="0" smtClean="0"/>
              <a:t>controls, 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GridView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02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Basic Web Controls – Buttons </a:t>
            </a:r>
            <a:r>
              <a:rPr lang="en-US" sz="3800" dirty="0" smtClean="0"/>
              <a:t>(5)</a:t>
            </a:r>
            <a:endParaRPr lang="bg-BG" sz="3800" dirty="0"/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button types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LinkButton</a:t>
            </a:r>
          </a:p>
          <a:p>
            <a:pPr lvl="2"/>
            <a:r>
              <a:rPr lang="en-US" dirty="0"/>
              <a:t>Same functionality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Button</a:t>
            </a:r>
          </a:p>
          <a:p>
            <a:pPr lvl="2"/>
            <a:r>
              <a:rPr lang="en-US" dirty="0"/>
              <a:t>Renders as hyperlink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Hyperlink</a:t>
            </a:r>
            <a:r>
              <a:rPr lang="en-US" dirty="0"/>
              <a:t> if you want to link to another page</a:t>
            </a:r>
          </a:p>
          <a:p>
            <a:pPr lvl="2"/>
            <a:r>
              <a:rPr lang="en-US" dirty="0"/>
              <a:t>Renders JavaScript on the client browser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3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Buttons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243814" y="914400"/>
            <a:ext cx="8671586" cy="580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&lt;%@ Page Language="C#" AutoEventWireup="true" CodeFile="Buttons.aspx.cs" Inherits="Buttons" %&gt;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Transitional//EN"  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"http://www.w3.org/TR/xhtml1/DTD/xhtml1-transitional.dtd"&gt;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 runat="server"&gt;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&lt;title&gt;Untitled Page&lt;/title&gt;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&lt;form id="formMain" runat="server"&gt;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&lt;asp:Button ID="ButtonEx"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CommandName="ButtonEx"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runat="server"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OnClick="OnBtnClick"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OnCommand="OnCommand" 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Text="Normal Button"/&gt;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>
              <a:lnSpc>
                <a:spcPct val="95000"/>
              </a:lnSpc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41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Buttons – </a:t>
            </a:r>
            <a:r>
              <a:rPr lang="en-US" smtClean="0"/>
              <a:t>Example (</a:t>
            </a:r>
            <a:r>
              <a:rPr lang="en-US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609600" y="838200"/>
            <a:ext cx="7924800" cy="580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asp:LinkButton ID="LinkButtonEx"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="OnBtnClick"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="Link Button"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CommandName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="LinkButtonEx"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OnCommand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="OnCommand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&lt;br/&gt;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asp:ImageButton ID="ImageButtonEx"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CommandName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="ImageButtonEx"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ImageUrl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="~/images/DotNet_Logo_Small.gif"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OnCommand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="OnCommand"</a:t>
            </a: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="OnBtnClick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        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&lt;br/&gt;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asp:Label ID="LabelMessage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runat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="server"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Text=""/&gt;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&lt;/form&gt;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>
              <a:lnSpc>
                <a:spcPct val="95000"/>
              </a:lnSpc>
              <a:spcBef>
                <a:spcPts val="600"/>
              </a:spcBef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79911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962937"/>
            <a:ext cx="3657600" cy="3372296"/>
          </a:xfrm>
          <a:prstGeom prst="roundRect">
            <a:avLst>
              <a:gd name="adj" fmla="val 200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874334"/>
            <a:ext cx="3429000" cy="3496566"/>
          </a:xfrm>
          <a:prstGeom prst="roundRect">
            <a:avLst>
              <a:gd name="adj" fmla="val 25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05000" y="1219200"/>
            <a:ext cx="5334000" cy="685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dirty="0" smtClean="0"/>
              <a:t>Buttons</a:t>
            </a:r>
            <a:endParaRPr lang="en-US" dirty="0"/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905000" y="2021680"/>
            <a:ext cx="5334000" cy="56912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44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Controls </a:t>
            </a:r>
            <a:r>
              <a:rPr lang="en-US" dirty="0" smtClean="0"/>
              <a:t>– Panel</a:t>
            </a:r>
            <a:endParaRPr lang="bg-BG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Panel</a:t>
            </a:r>
            <a:r>
              <a:rPr lang="en-US" dirty="0" smtClean="0"/>
              <a:t>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Container </a:t>
            </a:r>
            <a:r>
              <a:rPr lang="en-US" dirty="0"/>
              <a:t>for other </a:t>
            </a:r>
            <a:r>
              <a:rPr lang="en-US" dirty="0" smtClean="0"/>
              <a:t>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Rendered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Useful </a:t>
            </a:r>
            <a:r>
              <a:rPr lang="en-US" dirty="0" smtClean="0"/>
              <a:t>for: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Displaying and hiding groups of controls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and inserting controls at runtime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01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Theme</Template>
  <TotalTime>53</TotalTime>
  <Words>15163</Words>
  <Application>Microsoft Office PowerPoint</Application>
  <PresentationFormat>On-screen Show (4:3)</PresentationFormat>
  <Paragraphs>2120</Paragraphs>
  <Slides>141</Slides>
  <Notes>100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Telerik Theme</vt:lpstr>
      <vt:lpstr>ASP.NET Architecture, ASP.NET Web Controls and HTML Controls</vt:lpstr>
      <vt:lpstr>Table of Contents</vt:lpstr>
      <vt:lpstr>Table of Contents (2)</vt:lpstr>
      <vt:lpstr>Table of Contents</vt:lpstr>
      <vt:lpstr>Introduction to ASP.NET</vt:lpstr>
      <vt:lpstr>ASP.NET Benefits </vt:lpstr>
      <vt:lpstr>ASP.NET Overview</vt:lpstr>
      <vt:lpstr>ASP.NET Execution</vt:lpstr>
      <vt:lpstr>ASP.NET Architecture</vt:lpstr>
      <vt:lpstr>ASP.NET: How it Works?</vt:lpstr>
      <vt:lpstr>Separate Visualization from Business Logic</vt:lpstr>
      <vt:lpstr>Separate Visualization from Business Logic (2)</vt:lpstr>
      <vt:lpstr>Your First ASP.NET Application – Sumator</vt:lpstr>
      <vt:lpstr>ASP.NET Sumator</vt:lpstr>
      <vt:lpstr>ASP.NET Base Components</vt:lpstr>
      <vt:lpstr>ASP.NET Base Components</vt:lpstr>
      <vt:lpstr>ASP.NET Web Controls</vt:lpstr>
      <vt:lpstr>Web.config</vt:lpstr>
      <vt:lpstr>Machine.config</vt:lpstr>
      <vt:lpstr>Global.asax</vt:lpstr>
      <vt:lpstr>Look Inside Web.config, Machine.config, Global.asax</vt:lpstr>
      <vt:lpstr>ASP.NET Execution Model</vt:lpstr>
      <vt:lpstr>ASP.NET Execution Model</vt:lpstr>
      <vt:lpstr>ASP.NET Execution Model (2)</vt:lpstr>
      <vt:lpstr>ASP.NET Application Lifecycle</vt:lpstr>
      <vt:lpstr>ASP.NET Lifecycle Events</vt:lpstr>
      <vt:lpstr>ASP.NET Lifecycle Events (2)</vt:lpstr>
      <vt:lpstr>ASP.NET Lifecycle Events (3)</vt:lpstr>
      <vt:lpstr>ASP.NET Lifecycle Events (4)</vt:lpstr>
      <vt:lpstr>ASP.NET Lifecycle Events (5)</vt:lpstr>
      <vt:lpstr>ASP.NET Lifecycle Events (6)</vt:lpstr>
      <vt:lpstr>ASP.NET Lifecycle Events (7)</vt:lpstr>
      <vt:lpstr>ASP.NET Lifecycle Events (8)</vt:lpstr>
      <vt:lpstr>ASP.NET Lifecycle Events (9)</vt:lpstr>
      <vt:lpstr>ASP.NET Lifecycle Events (10)</vt:lpstr>
      <vt:lpstr>ASP.NET Application Lifecycle</vt:lpstr>
      <vt:lpstr>Creating ASP.NET Forms</vt:lpstr>
      <vt:lpstr>What is a Web Form</vt:lpstr>
      <vt:lpstr>Creating a Web Form</vt:lpstr>
      <vt:lpstr>Creating a Web Form (2)</vt:lpstr>
      <vt:lpstr>Creating a Web Form (3)</vt:lpstr>
      <vt:lpstr>Creating a Web Form (4)</vt:lpstr>
      <vt:lpstr>The &lt;form&gt; Tag</vt:lpstr>
      <vt:lpstr>&lt;form&gt; Attributes</vt:lpstr>
      <vt:lpstr>Example: WebFormTest.aspx</vt:lpstr>
      <vt:lpstr>Creating ASP.NET Forms</vt:lpstr>
      <vt:lpstr>Coding Methods</vt:lpstr>
      <vt:lpstr>Writing Code</vt:lpstr>
      <vt:lpstr>Writing Code (2)</vt:lpstr>
      <vt:lpstr>Writing Code (3)</vt:lpstr>
      <vt:lpstr>Example: Inline Code Method</vt:lpstr>
      <vt:lpstr>Code-Behind</vt:lpstr>
      <vt:lpstr>Code-behind Model</vt:lpstr>
      <vt:lpstr>How Does Code-behind Work?</vt:lpstr>
      <vt:lpstr>@Page Directive – Example</vt:lpstr>
      <vt:lpstr>JIT Compilation</vt:lpstr>
      <vt:lpstr>Precompilation</vt:lpstr>
      <vt:lpstr>Directives</vt:lpstr>
      <vt:lpstr>Directives</vt:lpstr>
      <vt:lpstr>The @Page Directive</vt:lpstr>
      <vt:lpstr>The @Page Directive (2)</vt:lpstr>
      <vt:lpstr>The @Page Directive (3)</vt:lpstr>
      <vt:lpstr>Using the @Page Directive</vt:lpstr>
      <vt:lpstr>What is ASP.NET Server Control?</vt:lpstr>
      <vt:lpstr>What is ASP.NET Server Control ?(2)</vt:lpstr>
      <vt:lpstr>Controls – Class Hierarchy</vt:lpstr>
      <vt:lpstr>Controls – Class Hierarchy</vt:lpstr>
      <vt:lpstr>Controls – Class Hierarchy (2)</vt:lpstr>
      <vt:lpstr>Controls – Class Hierarchy (3)</vt:lpstr>
      <vt:lpstr>HTML Server Controls</vt:lpstr>
      <vt:lpstr>HTML Server Controls</vt:lpstr>
      <vt:lpstr>HTML Server Control – Example</vt:lpstr>
      <vt:lpstr>HTML Server Controls</vt:lpstr>
      <vt:lpstr>HTML Server Control Classes</vt:lpstr>
      <vt:lpstr>HTML Server Control Classes (2)</vt:lpstr>
      <vt:lpstr>HtmlGenericControl – Example</vt:lpstr>
      <vt:lpstr>HTML Generic Controls</vt:lpstr>
      <vt:lpstr>Web Server Controls</vt:lpstr>
      <vt:lpstr>Web Server Controls</vt:lpstr>
      <vt:lpstr>Web Server Controls – Features</vt:lpstr>
      <vt:lpstr>Web Server Controls - Syntax</vt:lpstr>
      <vt:lpstr>Web Server Control – Example</vt:lpstr>
      <vt:lpstr>Web Server Controls</vt:lpstr>
      <vt:lpstr>System.Web.UI. WebControls.WebControl</vt:lpstr>
      <vt:lpstr>System.Web.UI. WebControls.WebControl (2)</vt:lpstr>
      <vt:lpstr>Web Server Controls</vt:lpstr>
      <vt:lpstr>Basic Web Controls  HTML</vt:lpstr>
      <vt:lpstr>Basic Web Controls: TextBox</vt:lpstr>
      <vt:lpstr>Basic Web Controls: Label</vt:lpstr>
      <vt:lpstr>Basic Web Controls: Literal</vt:lpstr>
      <vt:lpstr>Basic Web Controls – Buttons</vt:lpstr>
      <vt:lpstr>Basic Web Controls – Buttons (2)</vt:lpstr>
      <vt:lpstr>Basic Web Controls – Buttons (3)</vt:lpstr>
      <vt:lpstr>Basic Web Controls – Buttons (4)</vt:lpstr>
      <vt:lpstr>Basic Web Controls – Buttons (5)</vt:lpstr>
      <vt:lpstr>Buttons – Example</vt:lpstr>
      <vt:lpstr>Buttons – Example (2)</vt:lpstr>
      <vt:lpstr>PowerPoint Presentation</vt:lpstr>
      <vt:lpstr>Basic Web Controls – Panel</vt:lpstr>
      <vt:lpstr>Basic Web Controls – Panel(2)</vt:lpstr>
      <vt:lpstr>Panels</vt:lpstr>
      <vt:lpstr>Basic Web Controls – PlaceHolder</vt:lpstr>
      <vt:lpstr>Basic Web Controls – CheckBox</vt:lpstr>
      <vt:lpstr>Basic Web Controls – CheckBox (2)</vt:lpstr>
      <vt:lpstr>Basic Web Controls – RadioButton</vt:lpstr>
      <vt:lpstr>Validation Controls</vt:lpstr>
      <vt:lpstr>Validation Controls</vt:lpstr>
      <vt:lpstr>Validation Controls (2)</vt:lpstr>
      <vt:lpstr>Validation Controls</vt:lpstr>
      <vt:lpstr>List Controls</vt:lpstr>
      <vt:lpstr>List Controls</vt:lpstr>
      <vt:lpstr>List Controls (2)</vt:lpstr>
      <vt:lpstr>List Controls</vt:lpstr>
      <vt:lpstr>Web Server Controls</vt:lpstr>
      <vt:lpstr>Rich Controls</vt:lpstr>
      <vt:lpstr>Web Server  Controls – Lifecycle</vt:lpstr>
      <vt:lpstr>Phases</vt:lpstr>
      <vt:lpstr>Phases - Initialize </vt:lpstr>
      <vt:lpstr>Phases – Load View State </vt:lpstr>
      <vt:lpstr>Phases – Load</vt:lpstr>
      <vt:lpstr>Phases – Send Postback Change Notification</vt:lpstr>
      <vt:lpstr>Phases – Handle Postback Events</vt:lpstr>
      <vt:lpstr>Phases – PreRender</vt:lpstr>
      <vt:lpstr>Phases – Save State</vt:lpstr>
      <vt:lpstr>Phases – Render</vt:lpstr>
      <vt:lpstr>Phases – Dispose</vt:lpstr>
      <vt:lpstr>Phases – Unload</vt:lpstr>
      <vt:lpstr>Controls Lifecycle</vt:lpstr>
      <vt:lpstr>HTML Escaping</vt:lpstr>
      <vt:lpstr>What is HTML Escaping?</vt:lpstr>
      <vt:lpstr>Character Encoding</vt:lpstr>
      <vt:lpstr>XSS Attack</vt:lpstr>
      <vt:lpstr>What Offers ASP.NET?</vt:lpstr>
      <vt:lpstr>What Offers ASP.NET ? (2)</vt:lpstr>
      <vt:lpstr>HTML Escaping</vt:lpstr>
      <vt:lpstr>ASP.NET Architecture</vt:lpstr>
      <vt:lpstr>Exercises</vt:lpstr>
      <vt:lpstr>Exercises (2)</vt:lpstr>
      <vt:lpstr>Exercises</vt:lpstr>
      <vt:lpstr>Exercises</vt:lpstr>
      <vt:lpstr>Exercises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Architecture, ASP.NET Web Controls and HTML Controls</dc:title>
  <dc:creator>dminkov</dc:creator>
  <cp:lastModifiedBy>dminkov</cp:lastModifiedBy>
  <cp:revision>60</cp:revision>
  <dcterms:created xsi:type="dcterms:W3CDTF">2010-10-08T08:27:21Z</dcterms:created>
  <dcterms:modified xsi:type="dcterms:W3CDTF">2010-10-08T11:26:18Z</dcterms:modified>
</cp:coreProperties>
</file>